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91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 Id="rId9" Type="http://schemas.openxmlformats.org/officeDocument/2006/relationships/image" Target="../media/image11.jpeg"/></Relationships>
</file>

<file path=ppt/slides/_rels/slide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9.jpe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9.jpeg"/><Relationship Id="rId1" Type="http://schemas.openxmlformats.org/officeDocument/2006/relationships/slideLayout" Target="../slideLayouts/slideLayout1.xml"/><Relationship Id="rId5" Type="http://schemas.openxmlformats.org/officeDocument/2006/relationships/image" Target="../media/image18.jpeg"/><Relationship Id="rId4" Type="http://schemas.openxmlformats.org/officeDocument/2006/relationships/image" Target="../media/image1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0" y="0"/>
            <a:ext cx="9144000" cy="6858000"/>
          </a:xfrm>
          <a:custGeom>
            <a:avLst/>
            <a:gdLst>
              <a:gd name="connsiteX0" fmla="*/ 0 w 9144000"/>
              <a:gd name="connsiteY0" fmla="*/ 6858000 h 6858000"/>
              <a:gd name="connsiteX1" fmla="*/ 9144000 w 9144000"/>
              <a:gd name="connsiteY1" fmla="*/ 6858000 h 6858000"/>
              <a:gd name="connsiteX2" fmla="*/ 9144000 w 9144000"/>
              <a:gd name="connsiteY2" fmla="*/ 0 h 6858000"/>
              <a:gd name="connsiteX3" fmla="*/ 0 w 9144000"/>
              <a:gd name="connsiteY3" fmla="*/ 0 h 6858000"/>
              <a:gd name="connsiteX4" fmla="*/ 0 w 9144000"/>
              <a:gd name="connsiteY4" fmla="*/ 6858000 h 685800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9144000" h="6858000">
                <a:moveTo>
                  <a:pt x="0" y="6858000"/>
                </a:moveTo>
                <a:lnTo>
                  <a:pt x="9144000" y="6858000"/>
                </a:lnTo>
                <a:lnTo>
                  <a:pt x="9144000" y="0"/>
                </a:lnTo>
                <a:lnTo>
                  <a:pt x="0" y="0"/>
                </a:lnTo>
                <a:lnTo>
                  <a:pt x="0" y="6858000"/>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Freeform 3"/>
          <p:cNvSpPr/>
          <p:nvPr/>
        </p:nvSpPr>
        <p:spPr>
          <a:xfrm>
            <a:off x="4916424" y="5318760"/>
            <a:ext cx="3304032" cy="1539240"/>
          </a:xfrm>
          <a:custGeom>
            <a:avLst/>
            <a:gdLst>
              <a:gd name="connsiteX0" fmla="*/ 0 w 3304032"/>
              <a:gd name="connsiteY0" fmla="*/ 1539240 h 1539240"/>
              <a:gd name="connsiteX1" fmla="*/ 3304032 w 3304032"/>
              <a:gd name="connsiteY1" fmla="*/ 1539240 h 1539240"/>
              <a:gd name="connsiteX2" fmla="*/ 3304032 w 3304032"/>
              <a:gd name="connsiteY2" fmla="*/ 0 h 1539240"/>
              <a:gd name="connsiteX3" fmla="*/ 0 w 3304032"/>
              <a:gd name="connsiteY3" fmla="*/ 0 h 1539240"/>
              <a:gd name="connsiteX4" fmla="*/ 0 w 3304032"/>
              <a:gd name="connsiteY4" fmla="*/ 1539240 h 153924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3304032" h="1539240">
                <a:moveTo>
                  <a:pt x="0" y="1539240"/>
                </a:moveTo>
                <a:lnTo>
                  <a:pt x="3304032" y="1539240"/>
                </a:lnTo>
                <a:lnTo>
                  <a:pt x="3304032" y="0"/>
                </a:lnTo>
                <a:lnTo>
                  <a:pt x="0" y="0"/>
                </a:lnTo>
                <a:lnTo>
                  <a:pt x="0" y="1539240"/>
                </a:lnTo>
              </a:path>
            </a:pathLst>
          </a:custGeom>
          <a:solidFill>
            <a:srgbClr val="D9D9D9">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Freeform 3"/>
          <p:cNvSpPr/>
          <p:nvPr/>
        </p:nvSpPr>
        <p:spPr>
          <a:xfrm>
            <a:off x="3112008" y="0"/>
            <a:ext cx="4736592" cy="1536191"/>
          </a:xfrm>
          <a:custGeom>
            <a:avLst/>
            <a:gdLst>
              <a:gd name="connsiteX0" fmla="*/ 0 w 4736592"/>
              <a:gd name="connsiteY0" fmla="*/ 1536191 h 1536191"/>
              <a:gd name="connsiteX1" fmla="*/ 4736592 w 4736592"/>
              <a:gd name="connsiteY1" fmla="*/ 1536191 h 1536191"/>
              <a:gd name="connsiteX2" fmla="*/ 4736592 w 4736592"/>
              <a:gd name="connsiteY2" fmla="*/ 0 h 1536191"/>
              <a:gd name="connsiteX3" fmla="*/ 0 w 4736592"/>
              <a:gd name="connsiteY3" fmla="*/ 0 h 1536191"/>
              <a:gd name="connsiteX4" fmla="*/ 0 w 4736592"/>
              <a:gd name="connsiteY4" fmla="*/ 1536191 h 1536191"/>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4736592" h="1536191">
                <a:moveTo>
                  <a:pt x="0" y="1536191"/>
                </a:moveTo>
                <a:lnTo>
                  <a:pt x="4736592" y="1536191"/>
                </a:lnTo>
                <a:lnTo>
                  <a:pt x="4736592" y="0"/>
                </a:lnTo>
                <a:lnTo>
                  <a:pt x="0" y="0"/>
                </a:lnTo>
                <a:lnTo>
                  <a:pt x="0" y="1536191"/>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Picture 3"/>
          <p:cNvPicPr>
            <a:picLocks noChangeAspect="1" noChangeArrowheads="1"/>
          </p:cNvPicPr>
          <p:nvPr/>
        </p:nvPicPr>
        <p:blipFill>
          <a:blip r:embed="rId2"/>
          <a:srcRect/>
          <a:stretch>
            <a:fillRect/>
          </a:stretch>
        </p:blipFill>
        <p:spPr bwMode="auto">
          <a:xfrm>
            <a:off x="0" y="6515100"/>
            <a:ext cx="2654300" cy="342900"/>
          </a:xfrm>
          <a:prstGeom prst="rect">
            <a:avLst/>
          </a:prstGeom>
          <a:noFill/>
        </p:spPr>
      </p:pic>
      <p:pic>
        <p:nvPicPr>
          <p:cNvPr id="27" name="Picture 3"/>
          <p:cNvPicPr>
            <a:picLocks noChangeAspect="1" noChangeArrowheads="1"/>
          </p:cNvPicPr>
          <p:nvPr/>
        </p:nvPicPr>
        <p:blipFill>
          <a:blip r:embed="rId3"/>
          <a:srcRect/>
          <a:stretch>
            <a:fillRect/>
          </a:stretch>
        </p:blipFill>
        <p:spPr bwMode="auto">
          <a:xfrm>
            <a:off x="2692400" y="6591300"/>
            <a:ext cx="990600" cy="266700"/>
          </a:xfrm>
          <a:prstGeom prst="rect">
            <a:avLst/>
          </a:prstGeom>
          <a:noFill/>
        </p:spPr>
      </p:pic>
      <p:pic>
        <p:nvPicPr>
          <p:cNvPr id="29" name="Picture 3"/>
          <p:cNvPicPr>
            <a:picLocks noChangeAspect="1" noChangeArrowheads="1"/>
          </p:cNvPicPr>
          <p:nvPr/>
        </p:nvPicPr>
        <p:blipFill>
          <a:blip r:embed="rId4"/>
          <a:srcRect/>
          <a:stretch>
            <a:fillRect/>
          </a:stretch>
        </p:blipFill>
        <p:spPr bwMode="auto">
          <a:xfrm>
            <a:off x="5842000" y="0"/>
            <a:ext cx="3302000" cy="6858000"/>
          </a:xfrm>
          <a:prstGeom prst="rect">
            <a:avLst/>
          </a:prstGeom>
          <a:noFill/>
        </p:spPr>
      </p:pic>
      <p:sp>
        <p:nvSpPr>
          <p:cNvPr id="2" name="TextBox 1"/>
          <p:cNvSpPr txBox="1"/>
          <p:nvPr/>
        </p:nvSpPr>
        <p:spPr>
          <a:xfrm>
            <a:off x="254000" y="2159000"/>
            <a:ext cx="2032000" cy="609600"/>
          </a:xfrm>
          <a:prstGeom prst="rect">
            <a:avLst/>
          </a:prstGeom>
          <a:noFill/>
        </p:spPr>
        <p:txBody>
          <a:bodyPr wrap="none" lIns="0" tIns="0" rIns="0" rtlCol="0">
            <a:spAutoFit/>
          </a:bodyPr>
          <a:lstStyle/>
          <a:p>
            <a:pPr>
              <a:lnSpc>
                <a:spcPts val="4800"/>
              </a:lnSpc>
              <a:tabLst/>
            </a:pPr>
            <a:r>
              <a:rPr lang="en-US" altLang="zh-CN" sz="4802" b="1" dirty="0">
                <a:solidFill>
                  <a:srgbClr val="005582"/>
                </a:solidFill>
                <a:latin typeface="Calibri" pitchFamily="18" charset="0"/>
                <a:cs typeface="Calibri" pitchFamily="18" charset="0"/>
              </a:rPr>
              <a:t>CPC</a:t>
            </a:r>
            <a:r>
              <a:rPr lang="en-US" altLang="zh-CN" sz="4802" dirty="0">
                <a:latin typeface="Times New Roman" pitchFamily="18" charset="0"/>
                <a:cs typeface="Times New Roman" pitchFamily="18" charset="0"/>
              </a:rPr>
              <a:t> </a:t>
            </a:r>
            <a:r>
              <a:rPr lang="en-US" altLang="zh-CN" sz="4802" b="1" dirty="0">
                <a:solidFill>
                  <a:srgbClr val="005582"/>
                </a:solidFill>
                <a:latin typeface="Calibri" pitchFamily="18" charset="0"/>
                <a:cs typeface="Calibri" pitchFamily="18" charset="0"/>
              </a:rPr>
              <a:t>20®</a:t>
            </a:r>
          </a:p>
        </p:txBody>
      </p:sp>
      <p:sp>
        <p:nvSpPr>
          <p:cNvPr id="30" name="TextBox 1"/>
          <p:cNvSpPr txBox="1"/>
          <p:nvPr/>
        </p:nvSpPr>
        <p:spPr>
          <a:xfrm>
            <a:off x="292100" y="4457700"/>
            <a:ext cx="927100" cy="152400"/>
          </a:xfrm>
          <a:prstGeom prst="rect">
            <a:avLst/>
          </a:prstGeom>
          <a:noFill/>
        </p:spPr>
        <p:txBody>
          <a:bodyPr wrap="none" lIns="0" tIns="0" rIns="0" rtlCol="0">
            <a:spAutoFit/>
          </a:bodyPr>
          <a:lstStyle/>
          <a:p>
            <a:pPr>
              <a:lnSpc>
                <a:spcPts val="1200"/>
              </a:lnSpc>
              <a:tabLst/>
            </a:pPr>
            <a:r>
              <a:rPr lang="en-US" altLang="zh-CN" sz="1200" b="1" dirty="0">
                <a:solidFill>
                  <a:srgbClr val="3B3838"/>
                </a:solidFill>
                <a:latin typeface="Calibri" pitchFamily="18" charset="0"/>
                <a:cs typeface="Calibri" pitchFamily="18" charset="0"/>
              </a:rPr>
              <a:t>Product</a:t>
            </a:r>
            <a:r>
              <a:rPr lang="en-US" altLang="zh-CN" sz="1200" dirty="0">
                <a:latin typeface="Times New Roman" pitchFamily="18" charset="0"/>
                <a:cs typeface="Times New Roman" pitchFamily="18" charset="0"/>
              </a:rPr>
              <a:t> </a:t>
            </a:r>
            <a:r>
              <a:rPr lang="en-US" altLang="zh-CN" sz="1200" b="1" dirty="0">
                <a:solidFill>
                  <a:srgbClr val="3B3838"/>
                </a:solidFill>
                <a:latin typeface="Calibri" pitchFamily="18" charset="0"/>
                <a:cs typeface="Calibri" pitchFamily="18" charset="0"/>
              </a:rPr>
              <a:t>name</a:t>
            </a:r>
            <a:r>
              <a:rPr lang="en-US" altLang="zh-CN" sz="1200" dirty="0">
                <a:latin typeface="Times New Roman" pitchFamily="18" charset="0"/>
                <a:cs typeface="Times New Roman" pitchFamily="18" charset="0"/>
              </a:rPr>
              <a:t> </a:t>
            </a:r>
            <a:r>
              <a:rPr lang="en-US" altLang="zh-CN" sz="1200" b="1" dirty="0">
                <a:solidFill>
                  <a:srgbClr val="262626"/>
                </a:solidFill>
                <a:latin typeface="Calibri" pitchFamily="18" charset="0"/>
                <a:cs typeface="Calibri" pitchFamily="18" charset="0"/>
              </a:rPr>
              <a:t>:</a:t>
            </a:r>
          </a:p>
        </p:txBody>
      </p:sp>
      <p:sp>
        <p:nvSpPr>
          <p:cNvPr id="31" name="TextBox 1"/>
          <p:cNvSpPr txBox="1"/>
          <p:nvPr/>
        </p:nvSpPr>
        <p:spPr>
          <a:xfrm>
            <a:off x="292100" y="4648200"/>
            <a:ext cx="469900" cy="152400"/>
          </a:xfrm>
          <a:prstGeom prst="rect">
            <a:avLst/>
          </a:prstGeom>
          <a:noFill/>
        </p:spPr>
        <p:txBody>
          <a:bodyPr wrap="none" lIns="0" tIns="0" rIns="0" rtlCol="0">
            <a:spAutoFit/>
          </a:bodyPr>
          <a:lstStyle/>
          <a:p>
            <a:pPr>
              <a:lnSpc>
                <a:spcPts val="1200"/>
              </a:lnSpc>
              <a:tabLst/>
            </a:pPr>
            <a:r>
              <a:rPr lang="en-US" altLang="zh-CN" sz="1200" b="1" dirty="0">
                <a:solidFill>
                  <a:srgbClr val="262626"/>
                </a:solidFill>
                <a:latin typeface="Calibri" pitchFamily="18" charset="0"/>
                <a:cs typeface="Calibri" pitchFamily="18" charset="0"/>
              </a:rPr>
              <a:t>CPC20®</a:t>
            </a:r>
          </a:p>
        </p:txBody>
      </p:sp>
      <p:sp>
        <p:nvSpPr>
          <p:cNvPr id="32" name="TextBox 1"/>
          <p:cNvSpPr txBox="1"/>
          <p:nvPr/>
        </p:nvSpPr>
        <p:spPr>
          <a:xfrm>
            <a:off x="1612900" y="4457700"/>
            <a:ext cx="1016000" cy="152400"/>
          </a:xfrm>
          <a:prstGeom prst="rect">
            <a:avLst/>
          </a:prstGeom>
          <a:noFill/>
        </p:spPr>
        <p:txBody>
          <a:bodyPr wrap="none" lIns="0" tIns="0" rIns="0" rtlCol="0">
            <a:spAutoFit/>
          </a:bodyPr>
          <a:lstStyle/>
          <a:p>
            <a:pPr>
              <a:lnSpc>
                <a:spcPts val="1200"/>
              </a:lnSpc>
              <a:tabLst/>
            </a:pPr>
            <a:r>
              <a:rPr lang="en-US" altLang="zh-CN" sz="1200" b="1" dirty="0">
                <a:solidFill>
                  <a:srgbClr val="3B3838"/>
                </a:solidFill>
                <a:latin typeface="Calibri" pitchFamily="18" charset="0"/>
                <a:cs typeface="Calibri" pitchFamily="18" charset="0"/>
              </a:rPr>
              <a:t>Protein</a:t>
            </a:r>
            <a:r>
              <a:rPr lang="en-US" altLang="zh-CN" sz="1200" dirty="0">
                <a:latin typeface="Times New Roman" pitchFamily="18" charset="0"/>
                <a:cs typeface="Times New Roman" pitchFamily="18" charset="0"/>
              </a:rPr>
              <a:t> </a:t>
            </a:r>
            <a:r>
              <a:rPr lang="en-US" altLang="zh-CN" sz="1200" b="1" dirty="0">
                <a:solidFill>
                  <a:srgbClr val="3B3838"/>
                </a:solidFill>
                <a:latin typeface="Calibri" pitchFamily="18" charset="0"/>
                <a:cs typeface="Calibri" pitchFamily="18" charset="0"/>
              </a:rPr>
              <a:t>content:</a:t>
            </a:r>
          </a:p>
        </p:txBody>
      </p:sp>
      <p:sp>
        <p:nvSpPr>
          <p:cNvPr id="34" name="TextBox 1"/>
          <p:cNvSpPr txBox="1"/>
          <p:nvPr/>
        </p:nvSpPr>
        <p:spPr>
          <a:xfrm>
            <a:off x="3213100" y="4457700"/>
            <a:ext cx="241300" cy="152400"/>
          </a:xfrm>
          <a:prstGeom prst="rect">
            <a:avLst/>
          </a:prstGeom>
          <a:noFill/>
        </p:spPr>
        <p:txBody>
          <a:bodyPr wrap="none" lIns="0" tIns="0" rIns="0" rtlCol="0">
            <a:spAutoFit/>
          </a:bodyPr>
          <a:lstStyle/>
          <a:p>
            <a:pPr>
              <a:lnSpc>
                <a:spcPts val="1200"/>
              </a:lnSpc>
              <a:tabLst/>
            </a:pPr>
            <a:r>
              <a:rPr lang="en-US" altLang="zh-CN" sz="1200" b="1" dirty="0">
                <a:solidFill>
                  <a:srgbClr val="262626"/>
                </a:solidFill>
                <a:latin typeface="Calibri" pitchFamily="18" charset="0"/>
                <a:cs typeface="Calibri" pitchFamily="18" charset="0"/>
              </a:rPr>
              <a:t>IgG:</a:t>
            </a:r>
          </a:p>
        </p:txBody>
      </p:sp>
      <p:sp>
        <p:nvSpPr>
          <p:cNvPr id="35" name="TextBox 1"/>
          <p:cNvSpPr txBox="1"/>
          <p:nvPr/>
        </p:nvSpPr>
        <p:spPr>
          <a:xfrm>
            <a:off x="3210848" y="4661382"/>
            <a:ext cx="561051" cy="202235"/>
          </a:xfrm>
          <a:prstGeom prst="rect">
            <a:avLst/>
          </a:prstGeom>
          <a:noFill/>
        </p:spPr>
        <p:txBody>
          <a:bodyPr wrap="none" lIns="0" tIns="0" rIns="0" rtlCol="0">
            <a:spAutoFit/>
          </a:bodyPr>
          <a:lstStyle/>
          <a:p>
            <a:pPr>
              <a:lnSpc>
                <a:spcPts val="1200"/>
              </a:lnSpc>
              <a:tabLst/>
            </a:pPr>
            <a:r>
              <a:rPr lang="en-US" altLang="zh-CN" sz="1200" b="1" dirty="0">
                <a:solidFill>
                  <a:srgbClr val="262626"/>
                </a:solidFill>
                <a:latin typeface="Calibri" pitchFamily="18" charset="0"/>
                <a:cs typeface="Calibri" pitchFamily="18" charset="0"/>
              </a:rPr>
              <a:t>Min</a:t>
            </a:r>
            <a:r>
              <a:rPr lang="ko-KR" altLang="en-US" sz="1200" b="1" dirty="0">
                <a:solidFill>
                  <a:srgbClr val="262626"/>
                </a:solidFill>
                <a:latin typeface="Calibri" pitchFamily="18" charset="0"/>
                <a:cs typeface="Calibri" pitchFamily="18" charset="0"/>
              </a:rPr>
              <a:t> </a:t>
            </a:r>
            <a:r>
              <a:rPr lang="en-US" altLang="zh-CN" sz="1200" b="1" dirty="0">
                <a:solidFill>
                  <a:srgbClr val="262626"/>
                </a:solidFill>
                <a:latin typeface="Calibri" pitchFamily="18" charset="0"/>
                <a:cs typeface="Calibri" pitchFamily="18" charset="0"/>
              </a:rPr>
              <a:t>25%</a:t>
            </a:r>
          </a:p>
        </p:txBody>
      </p:sp>
      <p:sp>
        <p:nvSpPr>
          <p:cNvPr id="36" name="TextBox 1"/>
          <p:cNvSpPr txBox="1"/>
          <p:nvPr/>
        </p:nvSpPr>
        <p:spPr>
          <a:xfrm>
            <a:off x="4381500" y="4457700"/>
            <a:ext cx="1028700" cy="152400"/>
          </a:xfrm>
          <a:prstGeom prst="rect">
            <a:avLst/>
          </a:prstGeom>
          <a:noFill/>
        </p:spPr>
        <p:txBody>
          <a:bodyPr wrap="none" lIns="0" tIns="0" rIns="0" rtlCol="0">
            <a:spAutoFit/>
          </a:bodyPr>
          <a:lstStyle/>
          <a:p>
            <a:pPr>
              <a:lnSpc>
                <a:spcPts val="1200"/>
              </a:lnSpc>
              <a:tabLst/>
            </a:pPr>
            <a:r>
              <a:rPr lang="en-US" altLang="zh-CN" sz="1200" b="1" dirty="0">
                <a:solidFill>
                  <a:srgbClr val="262626"/>
                </a:solidFill>
                <a:latin typeface="Calibri" pitchFamily="18" charset="0"/>
                <a:cs typeface="Calibri" pitchFamily="18" charset="0"/>
              </a:rPr>
              <a:t>Lactoferrin,IgF-1</a:t>
            </a:r>
          </a:p>
        </p:txBody>
      </p:sp>
      <p:sp>
        <p:nvSpPr>
          <p:cNvPr id="37" name="TextBox 36">
            <a:extLst>
              <a:ext uri="{FF2B5EF4-FFF2-40B4-BE49-F238E27FC236}">
                <a16:creationId xmlns:a16="http://schemas.microsoft.com/office/drawing/2014/main" id="{5C4C49C0-CEA9-356F-BE8D-48414C0B0A1B}"/>
              </a:ext>
            </a:extLst>
          </p:cNvPr>
          <p:cNvSpPr txBox="1"/>
          <p:nvPr/>
        </p:nvSpPr>
        <p:spPr>
          <a:xfrm>
            <a:off x="292100" y="2762250"/>
            <a:ext cx="4343400" cy="646331"/>
          </a:xfrm>
          <a:prstGeom prst="rect">
            <a:avLst/>
          </a:prstGeom>
          <a:noFill/>
        </p:spPr>
        <p:txBody>
          <a:bodyPr wrap="square" rtlCol="0">
            <a:spAutoFit/>
          </a:bodyPr>
          <a:lstStyle/>
          <a:p>
            <a:r>
              <a:rPr lang="en-US" altLang="ko-KR" dirty="0"/>
              <a:t>New Zealand Premium Colostrum Concentrated Protein Powder</a:t>
            </a:r>
            <a:endParaRPr lang="ko-KR" altLang="en-US" dirty="0"/>
          </a:p>
        </p:txBody>
      </p:sp>
      <p:sp>
        <p:nvSpPr>
          <p:cNvPr id="38" name="TextBox 37">
            <a:extLst>
              <a:ext uri="{FF2B5EF4-FFF2-40B4-BE49-F238E27FC236}">
                <a16:creationId xmlns:a16="http://schemas.microsoft.com/office/drawing/2014/main" id="{B31D3FDF-C0A9-7AF3-5332-558DE0684D61}"/>
              </a:ext>
            </a:extLst>
          </p:cNvPr>
          <p:cNvSpPr txBox="1"/>
          <p:nvPr/>
        </p:nvSpPr>
        <p:spPr>
          <a:xfrm>
            <a:off x="1612900" y="4610100"/>
            <a:ext cx="1638300" cy="430887"/>
          </a:xfrm>
          <a:prstGeom prst="rect">
            <a:avLst/>
          </a:prstGeom>
          <a:noFill/>
        </p:spPr>
        <p:txBody>
          <a:bodyPr wrap="square" rtlCol="0">
            <a:spAutoFit/>
          </a:bodyPr>
          <a:lstStyle/>
          <a:p>
            <a:r>
              <a:rPr lang="en-US" altLang="ko-KR" sz="1100" dirty="0"/>
              <a:t>High protein content up to 85%,</a:t>
            </a:r>
            <a:endParaRPr lang="ko-KR" altLang="en-US" sz="1100" dirty="0"/>
          </a:p>
        </p:txBody>
      </p:sp>
      <p:sp>
        <p:nvSpPr>
          <p:cNvPr id="39" name="TextBox 38">
            <a:extLst>
              <a:ext uri="{FF2B5EF4-FFF2-40B4-BE49-F238E27FC236}">
                <a16:creationId xmlns:a16="http://schemas.microsoft.com/office/drawing/2014/main" id="{F9906A7C-338C-0ACC-2751-E1F4B7FFEDF6}"/>
              </a:ext>
            </a:extLst>
          </p:cNvPr>
          <p:cNvSpPr txBox="1"/>
          <p:nvPr/>
        </p:nvSpPr>
        <p:spPr>
          <a:xfrm>
            <a:off x="4279902" y="4571232"/>
            <a:ext cx="1574800" cy="307777"/>
          </a:xfrm>
          <a:prstGeom prst="rect">
            <a:avLst/>
          </a:prstGeom>
          <a:noFill/>
        </p:spPr>
        <p:txBody>
          <a:bodyPr wrap="square" rtlCol="0">
            <a:spAutoFit/>
          </a:bodyPr>
          <a:lstStyle/>
          <a:p>
            <a:r>
              <a:rPr lang="en-US" altLang="ko-KR" sz="1400" dirty="0"/>
              <a:t>Contains</a:t>
            </a:r>
            <a:endParaRPr lang="ko-KR" alt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0" y="0"/>
            <a:ext cx="9144000" cy="6858000"/>
          </a:xfrm>
          <a:custGeom>
            <a:avLst/>
            <a:gdLst>
              <a:gd name="connsiteX0" fmla="*/ 0 w 9144000"/>
              <a:gd name="connsiteY0" fmla="*/ 6858000 h 6858000"/>
              <a:gd name="connsiteX1" fmla="*/ 9144000 w 9144000"/>
              <a:gd name="connsiteY1" fmla="*/ 6858000 h 6858000"/>
              <a:gd name="connsiteX2" fmla="*/ 9144000 w 9144000"/>
              <a:gd name="connsiteY2" fmla="*/ 0 h 6858000"/>
              <a:gd name="connsiteX3" fmla="*/ 0 w 9144000"/>
              <a:gd name="connsiteY3" fmla="*/ 0 h 6858000"/>
              <a:gd name="connsiteX4" fmla="*/ 0 w 9144000"/>
              <a:gd name="connsiteY4" fmla="*/ 6858000 h 685800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9144000" h="6858000">
                <a:moveTo>
                  <a:pt x="0" y="6858000"/>
                </a:moveTo>
                <a:lnTo>
                  <a:pt x="9144000" y="6858000"/>
                </a:lnTo>
                <a:lnTo>
                  <a:pt x="9144000" y="0"/>
                </a:lnTo>
                <a:lnTo>
                  <a:pt x="0" y="0"/>
                </a:lnTo>
                <a:lnTo>
                  <a:pt x="0" y="6858000"/>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Freeform 3"/>
          <p:cNvSpPr/>
          <p:nvPr/>
        </p:nvSpPr>
        <p:spPr>
          <a:xfrm>
            <a:off x="158496" y="112776"/>
            <a:ext cx="5556504" cy="728471"/>
          </a:xfrm>
          <a:custGeom>
            <a:avLst/>
            <a:gdLst>
              <a:gd name="connsiteX0" fmla="*/ 0 w 5556504"/>
              <a:gd name="connsiteY0" fmla="*/ 4571 h 728471"/>
              <a:gd name="connsiteX1" fmla="*/ 4994783 w 5556504"/>
              <a:gd name="connsiteY1" fmla="*/ 0 h 728471"/>
              <a:gd name="connsiteX2" fmla="*/ 5556504 w 5556504"/>
              <a:gd name="connsiteY2" fmla="*/ 728471 h 728471"/>
              <a:gd name="connsiteX3" fmla="*/ 0 w 5556504"/>
              <a:gd name="connsiteY3" fmla="*/ 718692 h 728471"/>
              <a:gd name="connsiteX4" fmla="*/ 0 w 5556504"/>
              <a:gd name="connsiteY4" fmla="*/ 4571 h 728471"/>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5556504" h="728471">
                <a:moveTo>
                  <a:pt x="0" y="4571"/>
                </a:moveTo>
                <a:lnTo>
                  <a:pt x="4994783" y="0"/>
                </a:lnTo>
                <a:lnTo>
                  <a:pt x="5556504" y="728471"/>
                </a:lnTo>
                <a:lnTo>
                  <a:pt x="0" y="718692"/>
                </a:lnTo>
                <a:lnTo>
                  <a:pt x="0" y="4571"/>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Freeform 3"/>
          <p:cNvSpPr/>
          <p:nvPr/>
        </p:nvSpPr>
        <p:spPr>
          <a:xfrm>
            <a:off x="5236463" y="112776"/>
            <a:ext cx="859536" cy="722375"/>
          </a:xfrm>
          <a:custGeom>
            <a:avLst/>
            <a:gdLst>
              <a:gd name="connsiteX0" fmla="*/ 0 w 859536"/>
              <a:gd name="connsiteY0" fmla="*/ 0 h 722375"/>
              <a:gd name="connsiteX1" fmla="*/ 528447 w 859536"/>
              <a:gd name="connsiteY1" fmla="*/ 722375 h 722375"/>
              <a:gd name="connsiteX2" fmla="*/ 859536 w 859536"/>
              <a:gd name="connsiteY2" fmla="*/ 722375 h 722375"/>
              <a:gd name="connsiteX3" fmla="*/ 331089 w 859536"/>
              <a:gd name="connsiteY3" fmla="*/ 0 h 722375"/>
              <a:gd name="connsiteX4" fmla="*/ 0 w 859536"/>
              <a:gd name="connsiteY4" fmla="*/ 0 h 722375"/>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859536" h="722375">
                <a:moveTo>
                  <a:pt x="0" y="0"/>
                </a:moveTo>
                <a:lnTo>
                  <a:pt x="528447" y="722375"/>
                </a:lnTo>
                <a:lnTo>
                  <a:pt x="859536" y="722375"/>
                </a:lnTo>
                <a:lnTo>
                  <a:pt x="331089" y="0"/>
                </a:lnTo>
                <a:lnTo>
                  <a:pt x="0" y="0"/>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Freeform 3"/>
          <p:cNvSpPr/>
          <p:nvPr/>
        </p:nvSpPr>
        <p:spPr>
          <a:xfrm>
            <a:off x="5614416" y="106680"/>
            <a:ext cx="856488" cy="722375"/>
          </a:xfrm>
          <a:custGeom>
            <a:avLst/>
            <a:gdLst>
              <a:gd name="connsiteX0" fmla="*/ 0 w 856488"/>
              <a:gd name="connsiteY0" fmla="*/ 0 h 722375"/>
              <a:gd name="connsiteX1" fmla="*/ 528447 w 856488"/>
              <a:gd name="connsiteY1" fmla="*/ 722375 h 722375"/>
              <a:gd name="connsiteX2" fmla="*/ 856488 w 856488"/>
              <a:gd name="connsiteY2" fmla="*/ 722375 h 722375"/>
              <a:gd name="connsiteX3" fmla="*/ 328041 w 856488"/>
              <a:gd name="connsiteY3" fmla="*/ 0 h 722375"/>
              <a:gd name="connsiteX4" fmla="*/ 0 w 856488"/>
              <a:gd name="connsiteY4" fmla="*/ 0 h 722375"/>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856488" h="722375">
                <a:moveTo>
                  <a:pt x="0" y="0"/>
                </a:moveTo>
                <a:lnTo>
                  <a:pt x="528447" y="722375"/>
                </a:lnTo>
                <a:lnTo>
                  <a:pt x="856488" y="722375"/>
                </a:lnTo>
                <a:lnTo>
                  <a:pt x="328041" y="0"/>
                </a:lnTo>
                <a:lnTo>
                  <a:pt x="0" y="0"/>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Freeform 3"/>
          <p:cNvSpPr/>
          <p:nvPr/>
        </p:nvSpPr>
        <p:spPr>
          <a:xfrm>
            <a:off x="262636" y="1131316"/>
            <a:ext cx="101600" cy="381253"/>
          </a:xfrm>
          <a:custGeom>
            <a:avLst/>
            <a:gdLst>
              <a:gd name="connsiteX0" fmla="*/ 25400 w 101600"/>
              <a:gd name="connsiteY0" fmla="*/ 25400 h 381253"/>
              <a:gd name="connsiteX1" fmla="*/ 25400 w 101600"/>
              <a:gd name="connsiteY1" fmla="*/ 355853 h 381253"/>
            </a:gdLst>
            <a:ahLst/>
            <a:cxnLst>
              <a:cxn ang="0">
                <a:pos x="connsiteX0" y="connsiteY0"/>
              </a:cxn>
              <a:cxn ang="1">
                <a:pos x="connsiteX1" y="connsiteY1"/>
              </a:cxn>
            </a:cxnLst>
            <a:rect l="l" t="t" r="r" b="b"/>
            <a:pathLst>
              <a:path w="101600" h="381253">
                <a:moveTo>
                  <a:pt x="25400" y="25400"/>
                </a:moveTo>
                <a:lnTo>
                  <a:pt x="25400" y="355853"/>
                </a:lnTo>
              </a:path>
            </a:pathLst>
          </a:custGeom>
          <a:ln w="50800">
            <a:solidFill>
              <a:srgbClr val="005582">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Freeform 3"/>
          <p:cNvSpPr/>
          <p:nvPr/>
        </p:nvSpPr>
        <p:spPr>
          <a:xfrm>
            <a:off x="3185668" y="4136644"/>
            <a:ext cx="101600" cy="381253"/>
          </a:xfrm>
          <a:custGeom>
            <a:avLst/>
            <a:gdLst>
              <a:gd name="connsiteX0" fmla="*/ 25400 w 101600"/>
              <a:gd name="connsiteY0" fmla="*/ 25400 h 381253"/>
              <a:gd name="connsiteX1" fmla="*/ 25400 w 101600"/>
              <a:gd name="connsiteY1" fmla="*/ 355853 h 381253"/>
            </a:gdLst>
            <a:ahLst/>
            <a:cxnLst>
              <a:cxn ang="0">
                <a:pos x="connsiteX0" y="connsiteY0"/>
              </a:cxn>
              <a:cxn ang="1">
                <a:pos x="connsiteX1" y="connsiteY1"/>
              </a:cxn>
            </a:cxnLst>
            <a:rect l="l" t="t" r="r" b="b"/>
            <a:pathLst>
              <a:path w="101600" h="381253">
                <a:moveTo>
                  <a:pt x="25400" y="25400"/>
                </a:moveTo>
                <a:lnTo>
                  <a:pt x="25400" y="355853"/>
                </a:lnTo>
              </a:path>
            </a:pathLst>
          </a:custGeom>
          <a:ln w="50800">
            <a:solidFill>
              <a:srgbClr val="005582">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pic>
        <p:nvPicPr>
          <p:cNvPr id="1027" name="Picture 3"/>
          <p:cNvPicPr>
            <a:picLocks noChangeAspect="1" noChangeArrowheads="1"/>
          </p:cNvPicPr>
          <p:nvPr/>
        </p:nvPicPr>
        <p:blipFill>
          <a:blip r:embed="rId2"/>
          <a:srcRect/>
          <a:stretch>
            <a:fillRect/>
          </a:stretch>
        </p:blipFill>
        <p:spPr bwMode="auto">
          <a:xfrm>
            <a:off x="2540000" y="304800"/>
            <a:ext cx="939800" cy="368300"/>
          </a:xfrm>
          <a:prstGeom prst="rect">
            <a:avLst/>
          </a:prstGeom>
          <a:noFill/>
        </p:spPr>
      </p:pic>
      <p:pic>
        <p:nvPicPr>
          <p:cNvPr id="9" name="Picture 3"/>
          <p:cNvPicPr>
            <a:picLocks noChangeAspect="1" noChangeArrowheads="1"/>
          </p:cNvPicPr>
          <p:nvPr/>
        </p:nvPicPr>
        <p:blipFill>
          <a:blip r:embed="rId3"/>
          <a:srcRect/>
          <a:stretch>
            <a:fillRect/>
          </a:stretch>
        </p:blipFill>
        <p:spPr bwMode="auto">
          <a:xfrm>
            <a:off x="4203700" y="304800"/>
            <a:ext cx="939800" cy="368300"/>
          </a:xfrm>
          <a:prstGeom prst="rect">
            <a:avLst/>
          </a:prstGeom>
          <a:noFill/>
        </p:spPr>
      </p:pic>
      <p:pic>
        <p:nvPicPr>
          <p:cNvPr id="10" name="Picture 3"/>
          <p:cNvPicPr>
            <a:picLocks noChangeAspect="1" noChangeArrowheads="1"/>
          </p:cNvPicPr>
          <p:nvPr/>
        </p:nvPicPr>
        <p:blipFill>
          <a:blip r:embed="rId4"/>
          <a:srcRect/>
          <a:stretch>
            <a:fillRect/>
          </a:stretch>
        </p:blipFill>
        <p:spPr bwMode="auto">
          <a:xfrm>
            <a:off x="279400" y="1079500"/>
            <a:ext cx="1943100" cy="419100"/>
          </a:xfrm>
          <a:prstGeom prst="rect">
            <a:avLst/>
          </a:prstGeom>
          <a:noFill/>
        </p:spPr>
      </p:pic>
      <p:pic>
        <p:nvPicPr>
          <p:cNvPr id="11" name="Picture 3"/>
          <p:cNvPicPr>
            <a:picLocks noChangeAspect="1" noChangeArrowheads="1"/>
          </p:cNvPicPr>
          <p:nvPr/>
        </p:nvPicPr>
        <p:blipFill>
          <a:blip r:embed="rId5"/>
          <a:srcRect/>
          <a:stretch>
            <a:fillRect/>
          </a:stretch>
        </p:blipFill>
        <p:spPr bwMode="auto">
          <a:xfrm>
            <a:off x="228600" y="1562100"/>
            <a:ext cx="2895600" cy="2273300"/>
          </a:xfrm>
          <a:prstGeom prst="rect">
            <a:avLst/>
          </a:prstGeom>
          <a:noFill/>
        </p:spPr>
      </p:pic>
      <p:pic>
        <p:nvPicPr>
          <p:cNvPr id="12" name="Picture 3"/>
          <p:cNvPicPr>
            <a:picLocks noChangeAspect="1" noChangeArrowheads="1"/>
          </p:cNvPicPr>
          <p:nvPr/>
        </p:nvPicPr>
        <p:blipFill>
          <a:blip r:embed="rId6"/>
          <a:srcRect/>
          <a:stretch>
            <a:fillRect/>
          </a:stretch>
        </p:blipFill>
        <p:spPr bwMode="auto">
          <a:xfrm>
            <a:off x="3276600" y="4165600"/>
            <a:ext cx="1143000" cy="317500"/>
          </a:xfrm>
          <a:prstGeom prst="rect">
            <a:avLst/>
          </a:prstGeom>
          <a:noFill/>
        </p:spPr>
      </p:pic>
      <p:pic>
        <p:nvPicPr>
          <p:cNvPr id="13" name="Picture 3"/>
          <p:cNvPicPr>
            <a:picLocks noChangeAspect="1" noChangeArrowheads="1"/>
          </p:cNvPicPr>
          <p:nvPr/>
        </p:nvPicPr>
        <p:blipFill>
          <a:blip r:embed="rId7"/>
          <a:srcRect/>
          <a:stretch>
            <a:fillRect/>
          </a:stretch>
        </p:blipFill>
        <p:spPr bwMode="auto">
          <a:xfrm>
            <a:off x="0" y="6515100"/>
            <a:ext cx="1130300" cy="342900"/>
          </a:xfrm>
          <a:prstGeom prst="rect">
            <a:avLst/>
          </a:prstGeom>
          <a:noFill/>
        </p:spPr>
      </p:pic>
      <p:pic>
        <p:nvPicPr>
          <p:cNvPr id="14" name="Picture 3"/>
          <p:cNvPicPr>
            <a:picLocks noChangeAspect="1" noChangeArrowheads="1"/>
          </p:cNvPicPr>
          <p:nvPr/>
        </p:nvPicPr>
        <p:blipFill>
          <a:blip r:embed="rId8"/>
          <a:srcRect/>
          <a:stretch>
            <a:fillRect/>
          </a:stretch>
        </p:blipFill>
        <p:spPr bwMode="auto">
          <a:xfrm>
            <a:off x="3162300" y="4660900"/>
            <a:ext cx="2832100" cy="1866900"/>
          </a:xfrm>
          <a:prstGeom prst="rect">
            <a:avLst/>
          </a:prstGeom>
          <a:noFill/>
        </p:spPr>
      </p:pic>
      <p:pic>
        <p:nvPicPr>
          <p:cNvPr id="15" name="Picture 3"/>
          <p:cNvPicPr>
            <a:picLocks noChangeAspect="1" noChangeArrowheads="1"/>
          </p:cNvPicPr>
          <p:nvPr/>
        </p:nvPicPr>
        <p:blipFill>
          <a:blip r:embed="rId9"/>
          <a:srcRect/>
          <a:stretch>
            <a:fillRect/>
          </a:stretch>
        </p:blipFill>
        <p:spPr bwMode="auto">
          <a:xfrm>
            <a:off x="6096000" y="4660900"/>
            <a:ext cx="2832100" cy="1866900"/>
          </a:xfrm>
          <a:prstGeom prst="rect">
            <a:avLst/>
          </a:prstGeom>
          <a:noFill/>
        </p:spPr>
      </p:pic>
      <p:sp>
        <p:nvSpPr>
          <p:cNvPr id="2" name="TextBox 1"/>
          <p:cNvSpPr txBox="1"/>
          <p:nvPr/>
        </p:nvSpPr>
        <p:spPr>
          <a:xfrm>
            <a:off x="304800" y="330200"/>
            <a:ext cx="1181100" cy="355600"/>
          </a:xfrm>
          <a:prstGeom prst="rect">
            <a:avLst/>
          </a:prstGeom>
          <a:noFill/>
        </p:spPr>
        <p:txBody>
          <a:bodyPr wrap="none" lIns="0" tIns="0" rIns="0" rtlCol="0">
            <a:spAutoFit/>
          </a:bodyPr>
          <a:lstStyle/>
          <a:p>
            <a:pPr>
              <a:lnSpc>
                <a:spcPts val="2800"/>
              </a:lnSpc>
              <a:tabLst/>
            </a:pPr>
            <a:r>
              <a:rPr lang="en-US" altLang="zh-CN" sz="2808" b="1" dirty="0">
                <a:solidFill>
                  <a:srgbClr val="FFFFFF"/>
                </a:solidFill>
                <a:latin typeface="Calibri" pitchFamily="18" charset="0"/>
                <a:cs typeface="Calibri" pitchFamily="18" charset="0"/>
              </a:rPr>
              <a:t>CPC</a:t>
            </a:r>
            <a:r>
              <a:rPr lang="en-US" altLang="zh-CN" sz="2808" dirty="0">
                <a:latin typeface="Times New Roman" pitchFamily="18" charset="0"/>
                <a:cs typeface="Times New Roman" pitchFamily="18" charset="0"/>
              </a:rPr>
              <a:t> </a:t>
            </a:r>
            <a:r>
              <a:rPr lang="en-US" altLang="zh-CN" sz="2808" b="1" dirty="0">
                <a:solidFill>
                  <a:srgbClr val="FFFFFF"/>
                </a:solidFill>
                <a:latin typeface="Calibri" pitchFamily="18" charset="0"/>
                <a:cs typeface="Calibri" pitchFamily="18" charset="0"/>
              </a:rPr>
              <a:t>20®</a:t>
            </a:r>
          </a:p>
        </p:txBody>
      </p:sp>
      <p:sp>
        <p:nvSpPr>
          <p:cNvPr id="16" name="TextBox 1"/>
          <p:cNvSpPr txBox="1"/>
          <p:nvPr/>
        </p:nvSpPr>
        <p:spPr>
          <a:xfrm>
            <a:off x="1778000" y="381000"/>
            <a:ext cx="749300" cy="228600"/>
          </a:xfrm>
          <a:prstGeom prst="rect">
            <a:avLst/>
          </a:prstGeom>
          <a:noFill/>
        </p:spPr>
        <p:txBody>
          <a:bodyPr wrap="none" lIns="0" tIns="0" rIns="0" rtlCol="0">
            <a:spAutoFit/>
          </a:bodyPr>
          <a:lstStyle/>
          <a:p>
            <a:pPr>
              <a:lnSpc>
                <a:spcPts val="1700"/>
              </a:lnSpc>
              <a:tabLst/>
            </a:pPr>
            <a:r>
              <a:rPr lang="en-US" altLang="zh-CN" sz="1800" b="1" dirty="0">
                <a:solidFill>
                  <a:srgbClr val="FFFFFF"/>
                </a:solidFill>
                <a:latin typeface="Calibri" pitchFamily="18" charset="0"/>
                <a:cs typeface="Calibri" pitchFamily="18" charset="0"/>
              </a:rPr>
              <a:t>Seperex</a:t>
            </a:r>
          </a:p>
        </p:txBody>
      </p:sp>
      <p:sp>
        <p:nvSpPr>
          <p:cNvPr id="17" name="TextBox 1"/>
          <p:cNvSpPr txBox="1"/>
          <p:nvPr/>
        </p:nvSpPr>
        <p:spPr>
          <a:xfrm>
            <a:off x="3263900" y="381000"/>
            <a:ext cx="939800" cy="228600"/>
          </a:xfrm>
          <a:prstGeom prst="rect">
            <a:avLst/>
          </a:prstGeom>
          <a:noFill/>
        </p:spPr>
        <p:txBody>
          <a:bodyPr wrap="none" lIns="0" tIns="0" rIns="0" rtlCol="0">
            <a:spAutoFit/>
          </a:bodyPr>
          <a:lstStyle/>
          <a:p>
            <a:pPr>
              <a:lnSpc>
                <a:spcPts val="1700"/>
              </a:lnSpc>
              <a:tabLst/>
            </a:pPr>
            <a:r>
              <a:rPr lang="en-US" altLang="zh-CN" sz="1800" b="1" dirty="0">
                <a:solidFill>
                  <a:srgbClr val="FFFFFF"/>
                </a:solidFill>
                <a:latin typeface="Calibri" pitchFamily="18" charset="0"/>
                <a:cs typeface="Calibri" pitchFamily="18" charset="0"/>
              </a:rPr>
              <a:t>,</a:t>
            </a:r>
            <a:r>
              <a:rPr lang="en-US" altLang="zh-CN" sz="1800" dirty="0">
                <a:latin typeface="Times New Roman" pitchFamily="18" charset="0"/>
                <a:cs typeface="Times New Roman" pitchFamily="18" charset="0"/>
              </a:rPr>
              <a:t>  </a:t>
            </a:r>
            <a:r>
              <a:rPr lang="en-US" altLang="zh-CN" sz="1800" b="1" dirty="0">
                <a:solidFill>
                  <a:srgbClr val="FFFFFF"/>
                </a:solidFill>
                <a:latin typeface="Calibri" pitchFamily="18" charset="0"/>
                <a:cs typeface="Calibri" pitchFamily="18" charset="0"/>
              </a:rPr>
              <a:t>Keytone</a:t>
            </a:r>
          </a:p>
        </p:txBody>
      </p:sp>
      <p:sp>
        <p:nvSpPr>
          <p:cNvPr id="18" name="TextBox 1"/>
          <p:cNvSpPr txBox="1"/>
          <p:nvPr/>
        </p:nvSpPr>
        <p:spPr>
          <a:xfrm>
            <a:off x="3505200" y="1841500"/>
            <a:ext cx="5308376" cy="843501"/>
          </a:xfrm>
          <a:prstGeom prst="rect">
            <a:avLst/>
          </a:prstGeom>
          <a:noFill/>
        </p:spPr>
        <p:txBody>
          <a:bodyPr wrap="none" lIns="0" tIns="0" rIns="0" rtlCol="0">
            <a:spAutoFit/>
          </a:bodyPr>
          <a:lstStyle/>
          <a:p>
            <a:pPr>
              <a:lnSpc>
                <a:spcPts val="1500"/>
              </a:lnSpc>
              <a:tabLst>
                <a:tab pos="88900" algn="l"/>
              </a:tabLst>
            </a:pPr>
            <a:r>
              <a:rPr lang="en-US" altLang="zh-CN" sz="1394" dirty="0">
                <a:solidFill>
                  <a:srgbClr val="595959"/>
                </a:solidFill>
                <a:latin typeface="Arial" pitchFamily="18" charset="0"/>
                <a:cs typeface="Arial" pitchFamily="18" charset="0"/>
              </a:rPr>
              <a:t>:</a:t>
            </a:r>
            <a:r>
              <a:rPr lang="en-US" altLang="zh-CN" sz="1394" dirty="0">
                <a:latin typeface="Times New Roman" pitchFamily="18" charset="0"/>
                <a:cs typeface="Times New Roman" pitchFamily="18" charset="0"/>
              </a:rPr>
              <a:t> </a:t>
            </a:r>
            <a:r>
              <a:rPr lang="en-US" altLang="zh-CN" sz="1394" dirty="0">
                <a:solidFill>
                  <a:srgbClr val="595959"/>
                </a:solidFill>
                <a:latin typeface="Arial" pitchFamily="18" charset="0"/>
                <a:cs typeface="Arial" pitchFamily="18" charset="0"/>
              </a:rPr>
              <a:t>Seperex</a:t>
            </a:r>
            <a:r>
              <a:rPr lang="en-US" altLang="zh-CN" sz="1394" dirty="0">
                <a:latin typeface="Times New Roman" pitchFamily="18" charset="0"/>
                <a:cs typeface="Times New Roman" pitchFamily="18" charset="0"/>
              </a:rPr>
              <a:t>  </a:t>
            </a:r>
            <a:r>
              <a:rPr lang="en-US" altLang="zh-CN" sz="1394" dirty="0">
                <a:solidFill>
                  <a:srgbClr val="595959"/>
                </a:solidFill>
                <a:latin typeface="Arial" pitchFamily="18" charset="0"/>
                <a:cs typeface="Arial" pitchFamily="18" charset="0"/>
              </a:rPr>
              <a:t>CPC20</a:t>
            </a:r>
            <a:r>
              <a:rPr lang="en-US" altLang="zh-CN" sz="1394" dirty="0">
                <a:latin typeface="Times New Roman" pitchFamily="18" charset="0"/>
                <a:cs typeface="Times New Roman" pitchFamily="18" charset="0"/>
              </a:rPr>
              <a:t> </a:t>
            </a:r>
            <a:r>
              <a:rPr lang="en-US" altLang="zh-CN" sz="1394" dirty="0">
                <a:solidFill>
                  <a:srgbClr val="595959"/>
                </a:solidFill>
                <a:latin typeface="Calibri" pitchFamily="18" charset="0"/>
                <a:cs typeface="Calibri" pitchFamily="18" charset="0"/>
              </a:rPr>
              <a:t>®</a:t>
            </a:r>
            <a:r>
              <a:rPr lang="en-US" altLang="zh-CN" sz="1394" dirty="0">
                <a:latin typeface="Times New Roman" pitchFamily="18" charset="0"/>
                <a:cs typeface="Times New Roman" pitchFamily="18" charset="0"/>
              </a:rPr>
              <a:t> </a:t>
            </a:r>
            <a:r>
              <a:rPr lang="en-US" altLang="ko-KR" sz="1400" dirty="0"/>
              <a:t>Original Developer of CPC20</a:t>
            </a:r>
            <a:endParaRPr lang="en-US" altLang="zh-CN" sz="1394" dirty="0">
              <a:solidFill>
                <a:srgbClr val="595959"/>
              </a:solidFill>
              <a:latin typeface="바탕" pitchFamily="18" charset="0"/>
              <a:cs typeface="바탕" pitchFamily="18" charset="0"/>
            </a:endParaRPr>
          </a:p>
          <a:p>
            <a:pPr>
              <a:lnSpc>
                <a:spcPts val="2500"/>
              </a:lnSpc>
              <a:tabLst>
                <a:tab pos="88900" algn="l"/>
              </a:tabLst>
            </a:pPr>
            <a:r>
              <a:rPr lang="en-US" altLang="zh-CN" dirty="0"/>
              <a:t>	</a:t>
            </a:r>
            <a:r>
              <a:rPr lang="en-US" altLang="ko-KR" sz="1400" dirty="0"/>
              <a:t> A New Zealand-based company specializing in functional dairy product </a:t>
            </a:r>
          </a:p>
          <a:p>
            <a:pPr>
              <a:lnSpc>
                <a:spcPts val="2500"/>
              </a:lnSpc>
              <a:tabLst>
                <a:tab pos="88900" algn="l"/>
              </a:tabLst>
            </a:pPr>
            <a:r>
              <a:rPr lang="en-US" altLang="ko-KR" sz="1400" dirty="0"/>
              <a:t>development</a:t>
            </a:r>
            <a:endParaRPr lang="en-US" altLang="zh-CN" sz="1392" dirty="0">
              <a:solidFill>
                <a:srgbClr val="595959"/>
              </a:solidFill>
              <a:latin typeface="바탕" pitchFamily="18" charset="0"/>
              <a:cs typeface="바탕" pitchFamily="18" charset="0"/>
            </a:endParaRPr>
          </a:p>
        </p:txBody>
      </p:sp>
      <p:sp>
        <p:nvSpPr>
          <p:cNvPr id="19" name="TextBox 1"/>
          <p:cNvSpPr txBox="1"/>
          <p:nvPr/>
        </p:nvSpPr>
        <p:spPr>
          <a:xfrm>
            <a:off x="4495800" y="4152900"/>
            <a:ext cx="4248407" cy="430887"/>
          </a:xfrm>
          <a:prstGeom prst="rect">
            <a:avLst/>
          </a:prstGeom>
          <a:noFill/>
        </p:spPr>
        <p:txBody>
          <a:bodyPr wrap="none" lIns="0" tIns="0" rIns="0" rtlCol="0">
            <a:spAutoFit/>
          </a:bodyPr>
          <a:lstStyle/>
          <a:p>
            <a:pPr>
              <a:lnSpc>
                <a:spcPts val="1500"/>
              </a:lnSpc>
              <a:tabLst>
                <a:tab pos="88900" algn="l"/>
              </a:tabLst>
            </a:pPr>
            <a:r>
              <a:rPr lang="en-US" altLang="zh-CN" sz="1392" dirty="0">
                <a:solidFill>
                  <a:srgbClr val="595959"/>
                </a:solidFill>
                <a:latin typeface="Arial" pitchFamily="18" charset="0"/>
                <a:cs typeface="Arial" pitchFamily="18" charset="0"/>
              </a:rPr>
              <a:t>:</a:t>
            </a:r>
            <a:r>
              <a:rPr lang="en-US" altLang="zh-CN" sz="1392" dirty="0">
                <a:latin typeface="Times New Roman" pitchFamily="18" charset="0"/>
                <a:cs typeface="Times New Roman" pitchFamily="18" charset="0"/>
              </a:rPr>
              <a:t> </a:t>
            </a:r>
            <a:r>
              <a:rPr lang="en-US" altLang="ko-KR" sz="1400" dirty="0"/>
              <a:t>Supplier of premium New Zealand-based sports nutrition</a:t>
            </a:r>
          </a:p>
          <a:p>
            <a:pPr>
              <a:lnSpc>
                <a:spcPts val="1500"/>
              </a:lnSpc>
              <a:tabLst>
                <a:tab pos="88900" algn="l"/>
              </a:tabLst>
            </a:pPr>
            <a:r>
              <a:rPr lang="en-US" altLang="ko-KR" sz="1400" dirty="0"/>
              <a:t> dairy ingredients</a:t>
            </a:r>
            <a:r>
              <a:rPr lang="en-US" altLang="zh-CN" sz="1394" dirty="0">
                <a:solidFill>
                  <a:srgbClr val="595959"/>
                </a:solidFill>
                <a:latin typeface="Arial" pitchFamily="18" charset="0"/>
                <a:cs typeface="Arial" pitchFamily="18" charset="0"/>
              </a:rPr>
              <a:t>(OEM</a:t>
            </a:r>
            <a:r>
              <a:rPr lang="en-US" altLang="zh-CN" sz="1394" dirty="0">
                <a:latin typeface="Times New Roman" pitchFamily="18" charset="0"/>
                <a:cs typeface="Times New Roman" pitchFamily="18" charset="0"/>
              </a:rPr>
              <a:t> </a:t>
            </a:r>
            <a:r>
              <a:rPr lang="en-US" altLang="zh-CN" sz="1394" dirty="0">
                <a:solidFill>
                  <a:srgbClr val="595959"/>
                </a:solidFill>
                <a:latin typeface="바탕" pitchFamily="18" charset="0"/>
                <a:cs typeface="Times New Roman" pitchFamily="18" charset="0"/>
              </a:rPr>
              <a:t>&amp;</a:t>
            </a:r>
            <a:r>
              <a:rPr lang="en-US" altLang="zh-CN" sz="1394" dirty="0">
                <a:latin typeface="Times New Roman" pitchFamily="18" charset="0"/>
                <a:cs typeface="Times New Roman" pitchFamily="18" charset="0"/>
              </a:rPr>
              <a:t> </a:t>
            </a:r>
            <a:r>
              <a:rPr lang="en-US" altLang="zh-CN" sz="1394" dirty="0">
                <a:solidFill>
                  <a:srgbClr val="595959"/>
                </a:solidFill>
                <a:latin typeface="Arial" pitchFamily="18" charset="0"/>
                <a:cs typeface="Arial" pitchFamily="18" charset="0"/>
              </a:rPr>
              <a:t>Own</a:t>
            </a:r>
            <a:r>
              <a:rPr lang="en-US" altLang="zh-CN" sz="1394" dirty="0">
                <a:latin typeface="Times New Roman" pitchFamily="18" charset="0"/>
                <a:cs typeface="Times New Roman" pitchFamily="18" charset="0"/>
              </a:rPr>
              <a:t> </a:t>
            </a:r>
            <a:r>
              <a:rPr lang="en-US" altLang="zh-CN" sz="1394" dirty="0">
                <a:solidFill>
                  <a:srgbClr val="595959"/>
                </a:solidFill>
                <a:latin typeface="Arial" pitchFamily="18" charset="0"/>
                <a:cs typeface="Arial" pitchFamily="18" charset="0"/>
              </a:rPr>
              <a:t>Brand)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0" y="0"/>
            <a:ext cx="9144000" cy="6858000"/>
          </a:xfrm>
          <a:custGeom>
            <a:avLst/>
            <a:gdLst>
              <a:gd name="connsiteX0" fmla="*/ 0 w 9144000"/>
              <a:gd name="connsiteY0" fmla="*/ 6858000 h 6858000"/>
              <a:gd name="connsiteX1" fmla="*/ 9144000 w 9144000"/>
              <a:gd name="connsiteY1" fmla="*/ 6858000 h 6858000"/>
              <a:gd name="connsiteX2" fmla="*/ 9144000 w 9144000"/>
              <a:gd name="connsiteY2" fmla="*/ 0 h 6858000"/>
              <a:gd name="connsiteX3" fmla="*/ 0 w 9144000"/>
              <a:gd name="connsiteY3" fmla="*/ 0 h 6858000"/>
              <a:gd name="connsiteX4" fmla="*/ 0 w 9144000"/>
              <a:gd name="connsiteY4" fmla="*/ 6858000 h 685800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9144000" h="6858000">
                <a:moveTo>
                  <a:pt x="0" y="6858000"/>
                </a:moveTo>
                <a:lnTo>
                  <a:pt x="9144000" y="6858000"/>
                </a:lnTo>
                <a:lnTo>
                  <a:pt x="9144000" y="0"/>
                </a:lnTo>
                <a:lnTo>
                  <a:pt x="0" y="0"/>
                </a:lnTo>
                <a:lnTo>
                  <a:pt x="0" y="6858000"/>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a:t>In humans, colostrum is only secreted for about 24–48 hours after childbirth, but because it is difficult to obtain, bovine colostrum is carefully processed and manufactured in a purified form for use worldwide.</a:t>
            </a:r>
            <a:endParaRPr lang="zh-CN" altLang="en-US"/>
          </a:p>
        </p:txBody>
      </p:sp>
      <p:sp>
        <p:nvSpPr>
          <p:cNvPr id="3" name="Freeform 3"/>
          <p:cNvSpPr/>
          <p:nvPr/>
        </p:nvSpPr>
        <p:spPr>
          <a:xfrm>
            <a:off x="158496" y="112776"/>
            <a:ext cx="5556504" cy="728471"/>
          </a:xfrm>
          <a:custGeom>
            <a:avLst/>
            <a:gdLst>
              <a:gd name="connsiteX0" fmla="*/ 0 w 5556504"/>
              <a:gd name="connsiteY0" fmla="*/ 4571 h 728471"/>
              <a:gd name="connsiteX1" fmla="*/ 4994783 w 5556504"/>
              <a:gd name="connsiteY1" fmla="*/ 0 h 728471"/>
              <a:gd name="connsiteX2" fmla="*/ 5556504 w 5556504"/>
              <a:gd name="connsiteY2" fmla="*/ 728471 h 728471"/>
              <a:gd name="connsiteX3" fmla="*/ 0 w 5556504"/>
              <a:gd name="connsiteY3" fmla="*/ 718692 h 728471"/>
              <a:gd name="connsiteX4" fmla="*/ 0 w 5556504"/>
              <a:gd name="connsiteY4" fmla="*/ 4571 h 728471"/>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5556504" h="728471">
                <a:moveTo>
                  <a:pt x="0" y="4571"/>
                </a:moveTo>
                <a:lnTo>
                  <a:pt x="4994783" y="0"/>
                </a:lnTo>
                <a:lnTo>
                  <a:pt x="5556504" y="728471"/>
                </a:lnTo>
                <a:lnTo>
                  <a:pt x="0" y="718692"/>
                </a:lnTo>
                <a:lnTo>
                  <a:pt x="0" y="4571"/>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Freeform 3"/>
          <p:cNvSpPr/>
          <p:nvPr/>
        </p:nvSpPr>
        <p:spPr>
          <a:xfrm>
            <a:off x="5236463" y="112776"/>
            <a:ext cx="859536" cy="722375"/>
          </a:xfrm>
          <a:custGeom>
            <a:avLst/>
            <a:gdLst>
              <a:gd name="connsiteX0" fmla="*/ 0 w 859536"/>
              <a:gd name="connsiteY0" fmla="*/ 0 h 722375"/>
              <a:gd name="connsiteX1" fmla="*/ 528447 w 859536"/>
              <a:gd name="connsiteY1" fmla="*/ 722375 h 722375"/>
              <a:gd name="connsiteX2" fmla="*/ 859536 w 859536"/>
              <a:gd name="connsiteY2" fmla="*/ 722375 h 722375"/>
              <a:gd name="connsiteX3" fmla="*/ 331089 w 859536"/>
              <a:gd name="connsiteY3" fmla="*/ 0 h 722375"/>
              <a:gd name="connsiteX4" fmla="*/ 0 w 859536"/>
              <a:gd name="connsiteY4" fmla="*/ 0 h 722375"/>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859536" h="722375">
                <a:moveTo>
                  <a:pt x="0" y="0"/>
                </a:moveTo>
                <a:lnTo>
                  <a:pt x="528447" y="722375"/>
                </a:lnTo>
                <a:lnTo>
                  <a:pt x="859536" y="722375"/>
                </a:lnTo>
                <a:lnTo>
                  <a:pt x="331089" y="0"/>
                </a:lnTo>
                <a:lnTo>
                  <a:pt x="0" y="0"/>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Freeform 3"/>
          <p:cNvSpPr/>
          <p:nvPr/>
        </p:nvSpPr>
        <p:spPr>
          <a:xfrm>
            <a:off x="5614416" y="106680"/>
            <a:ext cx="856488" cy="722375"/>
          </a:xfrm>
          <a:custGeom>
            <a:avLst/>
            <a:gdLst>
              <a:gd name="connsiteX0" fmla="*/ 0 w 856488"/>
              <a:gd name="connsiteY0" fmla="*/ 0 h 722375"/>
              <a:gd name="connsiteX1" fmla="*/ 528447 w 856488"/>
              <a:gd name="connsiteY1" fmla="*/ 722375 h 722375"/>
              <a:gd name="connsiteX2" fmla="*/ 856488 w 856488"/>
              <a:gd name="connsiteY2" fmla="*/ 722375 h 722375"/>
              <a:gd name="connsiteX3" fmla="*/ 328041 w 856488"/>
              <a:gd name="connsiteY3" fmla="*/ 0 h 722375"/>
              <a:gd name="connsiteX4" fmla="*/ 0 w 856488"/>
              <a:gd name="connsiteY4" fmla="*/ 0 h 722375"/>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856488" h="722375">
                <a:moveTo>
                  <a:pt x="0" y="0"/>
                </a:moveTo>
                <a:lnTo>
                  <a:pt x="528447" y="722375"/>
                </a:lnTo>
                <a:lnTo>
                  <a:pt x="856488" y="722375"/>
                </a:lnTo>
                <a:lnTo>
                  <a:pt x="328041" y="0"/>
                </a:lnTo>
                <a:lnTo>
                  <a:pt x="0" y="0"/>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27" name="Picture 3"/>
          <p:cNvPicPr>
            <a:picLocks noChangeAspect="1" noChangeArrowheads="1"/>
          </p:cNvPicPr>
          <p:nvPr/>
        </p:nvPicPr>
        <p:blipFill>
          <a:blip r:embed="rId2"/>
          <a:srcRect/>
          <a:stretch>
            <a:fillRect/>
          </a:stretch>
        </p:blipFill>
        <p:spPr bwMode="auto">
          <a:xfrm>
            <a:off x="0" y="6515100"/>
            <a:ext cx="1130300" cy="342900"/>
          </a:xfrm>
          <a:prstGeom prst="rect">
            <a:avLst/>
          </a:prstGeom>
          <a:noFill/>
        </p:spPr>
      </p:pic>
      <p:pic>
        <p:nvPicPr>
          <p:cNvPr id="7" name="Picture 3"/>
          <p:cNvPicPr>
            <a:picLocks noChangeAspect="1" noChangeArrowheads="1"/>
          </p:cNvPicPr>
          <p:nvPr/>
        </p:nvPicPr>
        <p:blipFill>
          <a:blip r:embed="rId3"/>
          <a:srcRect/>
          <a:stretch>
            <a:fillRect/>
          </a:stretch>
        </p:blipFill>
        <p:spPr bwMode="auto">
          <a:xfrm>
            <a:off x="6489700" y="5168900"/>
            <a:ext cx="2654300" cy="1689100"/>
          </a:xfrm>
          <a:prstGeom prst="rect">
            <a:avLst/>
          </a:prstGeom>
          <a:noFill/>
        </p:spPr>
      </p:pic>
      <p:sp>
        <p:nvSpPr>
          <p:cNvPr id="2" name="TextBox 1"/>
          <p:cNvSpPr txBox="1"/>
          <p:nvPr/>
        </p:nvSpPr>
        <p:spPr>
          <a:xfrm>
            <a:off x="304800" y="330200"/>
            <a:ext cx="1181100" cy="355600"/>
          </a:xfrm>
          <a:prstGeom prst="rect">
            <a:avLst/>
          </a:prstGeom>
          <a:noFill/>
        </p:spPr>
        <p:txBody>
          <a:bodyPr wrap="none" lIns="0" tIns="0" rIns="0" rtlCol="0">
            <a:spAutoFit/>
          </a:bodyPr>
          <a:lstStyle/>
          <a:p>
            <a:pPr>
              <a:lnSpc>
                <a:spcPts val="2800"/>
              </a:lnSpc>
              <a:tabLst/>
            </a:pPr>
            <a:r>
              <a:rPr lang="en-US" altLang="zh-CN" sz="2808" b="1" dirty="0">
                <a:solidFill>
                  <a:srgbClr val="FFFFFF"/>
                </a:solidFill>
                <a:latin typeface="Calibri" pitchFamily="18" charset="0"/>
                <a:cs typeface="Calibri" pitchFamily="18" charset="0"/>
              </a:rPr>
              <a:t>CPC</a:t>
            </a:r>
            <a:r>
              <a:rPr lang="en-US" altLang="zh-CN" sz="2808" dirty="0">
                <a:latin typeface="Times New Roman" pitchFamily="18" charset="0"/>
                <a:cs typeface="Times New Roman" pitchFamily="18" charset="0"/>
              </a:rPr>
              <a:t> </a:t>
            </a:r>
            <a:r>
              <a:rPr lang="en-US" altLang="zh-CN" sz="2808" b="1" dirty="0">
                <a:solidFill>
                  <a:srgbClr val="FFFFFF"/>
                </a:solidFill>
                <a:latin typeface="Calibri" pitchFamily="18" charset="0"/>
                <a:cs typeface="Calibri" pitchFamily="18" charset="0"/>
              </a:rPr>
              <a:t>20®</a:t>
            </a:r>
          </a:p>
        </p:txBody>
      </p:sp>
      <p:sp>
        <p:nvSpPr>
          <p:cNvPr id="8" name="TextBox 1"/>
          <p:cNvSpPr txBox="1"/>
          <p:nvPr/>
        </p:nvSpPr>
        <p:spPr>
          <a:xfrm>
            <a:off x="1765300" y="292100"/>
            <a:ext cx="1790700" cy="482600"/>
          </a:xfrm>
          <a:prstGeom prst="rect">
            <a:avLst/>
          </a:prstGeom>
          <a:noFill/>
        </p:spPr>
        <p:txBody>
          <a:bodyPr wrap="none" lIns="0" tIns="0" rIns="0" rtlCol="0">
            <a:spAutoFit/>
          </a:bodyPr>
          <a:lstStyle/>
          <a:p>
            <a:pPr>
              <a:lnSpc>
                <a:spcPts val="1800"/>
              </a:lnSpc>
              <a:tabLst/>
            </a:pPr>
            <a:r>
              <a:rPr lang="en-US" altLang="zh-CN" sz="1802" dirty="0">
                <a:solidFill>
                  <a:srgbClr val="FFFFFF"/>
                </a:solidFill>
                <a:latin typeface="휴먼모음T" pitchFamily="18" charset="0"/>
                <a:cs typeface="휴먼모음T" pitchFamily="18" charset="0"/>
              </a:rPr>
              <a:t>분만</a:t>
            </a:r>
            <a:r>
              <a:rPr lang="en-US" altLang="zh-CN" sz="1802" dirty="0">
                <a:latin typeface="Times New Roman" pitchFamily="18" charset="0"/>
                <a:cs typeface="Times New Roman" pitchFamily="18" charset="0"/>
              </a:rPr>
              <a:t>  </a:t>
            </a:r>
            <a:r>
              <a:rPr lang="en-US" altLang="zh-CN" sz="1802" dirty="0">
                <a:solidFill>
                  <a:srgbClr val="FFFFFF"/>
                </a:solidFill>
                <a:latin typeface="휴먼모음T" pitchFamily="18" charset="0"/>
                <a:cs typeface="휴먼모음T" pitchFamily="18" charset="0"/>
              </a:rPr>
              <a:t>후</a:t>
            </a:r>
            <a:r>
              <a:rPr lang="en-US" altLang="zh-CN" sz="1802" dirty="0">
                <a:latin typeface="Times New Roman" pitchFamily="18" charset="0"/>
                <a:cs typeface="Times New Roman" pitchFamily="18" charset="0"/>
              </a:rPr>
              <a:t>  </a:t>
            </a:r>
            <a:r>
              <a:rPr lang="en-US" altLang="zh-CN" sz="1802" dirty="0">
                <a:solidFill>
                  <a:srgbClr val="FFFFFF"/>
                </a:solidFill>
                <a:latin typeface="휴먼모음T" pitchFamily="18" charset="0"/>
                <a:cs typeface="휴먼모음T" pitchFamily="18" charset="0"/>
              </a:rPr>
              <a:t>48</a:t>
            </a:r>
            <a:r>
              <a:rPr lang="en-US" altLang="zh-CN" sz="1802" dirty="0">
                <a:latin typeface="Times New Roman" pitchFamily="18" charset="0"/>
                <a:cs typeface="Times New Roman" pitchFamily="18" charset="0"/>
              </a:rPr>
              <a:t> </a:t>
            </a:r>
            <a:r>
              <a:rPr lang="en-US" altLang="zh-CN" sz="1802" dirty="0">
                <a:solidFill>
                  <a:srgbClr val="FFFFFF"/>
                </a:solidFill>
                <a:latin typeface="휴먼모음T" pitchFamily="18" charset="0"/>
                <a:cs typeface="휴먼모음T" pitchFamily="18" charset="0"/>
              </a:rPr>
              <a:t>시간</a:t>
            </a:r>
            <a:r>
              <a:rPr lang="en-US" altLang="zh-CN" sz="1802" dirty="0">
                <a:latin typeface="Times New Roman" pitchFamily="18" charset="0"/>
                <a:cs typeface="Times New Roman" pitchFamily="18" charset="0"/>
              </a:rPr>
              <a:t>  </a:t>
            </a:r>
            <a:r>
              <a:rPr lang="en-US" altLang="zh-CN" sz="1802" dirty="0">
                <a:solidFill>
                  <a:srgbClr val="FFFFFF"/>
                </a:solidFill>
                <a:latin typeface="휴먼모음T" pitchFamily="18" charset="0"/>
                <a:cs typeface="휴먼모음T" pitchFamily="18" charset="0"/>
              </a:rPr>
              <a:t>이내</a:t>
            </a:r>
          </a:p>
          <a:p>
            <a:pPr>
              <a:lnSpc>
                <a:spcPts val="2000"/>
              </a:lnSpc>
              <a:tabLst/>
            </a:pPr>
            <a:r>
              <a:rPr lang="en-US" altLang="zh-CN" sz="1800" dirty="0">
                <a:solidFill>
                  <a:srgbClr val="FFFFFF"/>
                </a:solidFill>
                <a:latin typeface="휴먼모음T" pitchFamily="18" charset="0"/>
                <a:cs typeface="휴먼모음T" pitchFamily="18" charset="0"/>
              </a:rPr>
              <a:t>착유한</a:t>
            </a:r>
            <a:r>
              <a:rPr lang="en-US" altLang="zh-CN" sz="1800" dirty="0">
                <a:latin typeface="Times New Roman" pitchFamily="18" charset="0"/>
                <a:cs typeface="Times New Roman" pitchFamily="18" charset="0"/>
              </a:rPr>
              <a:t>  </a:t>
            </a:r>
            <a:r>
              <a:rPr lang="en-US" altLang="zh-CN" sz="1800" dirty="0">
                <a:solidFill>
                  <a:srgbClr val="FFFFFF"/>
                </a:solidFill>
                <a:latin typeface="휴먼모음T" pitchFamily="18" charset="0"/>
                <a:cs typeface="휴먼모음T" pitchFamily="18" charset="0"/>
              </a:rPr>
              <a:t>초유만</a:t>
            </a:r>
            <a:r>
              <a:rPr lang="en-US" altLang="zh-CN" sz="1800" dirty="0">
                <a:latin typeface="Times New Roman" pitchFamily="18" charset="0"/>
                <a:cs typeface="Times New Roman" pitchFamily="18" charset="0"/>
              </a:rPr>
              <a:t>  </a:t>
            </a:r>
            <a:r>
              <a:rPr lang="en-US" altLang="zh-CN" sz="1800" dirty="0">
                <a:solidFill>
                  <a:srgbClr val="FFFFFF"/>
                </a:solidFill>
                <a:latin typeface="휴먼모음T" pitchFamily="18" charset="0"/>
                <a:cs typeface="휴먼모음T" pitchFamily="18" charset="0"/>
              </a:rPr>
              <a:t>사용</a:t>
            </a:r>
          </a:p>
        </p:txBody>
      </p:sp>
      <p:sp>
        <p:nvSpPr>
          <p:cNvPr id="9" name="TextBox 1"/>
          <p:cNvSpPr txBox="1"/>
          <p:nvPr/>
        </p:nvSpPr>
        <p:spPr>
          <a:xfrm>
            <a:off x="190500" y="2260600"/>
            <a:ext cx="88900" cy="1308100"/>
          </a:xfrm>
          <a:prstGeom prst="rect">
            <a:avLst/>
          </a:prstGeom>
          <a:noFill/>
        </p:spPr>
        <p:txBody>
          <a:bodyPr wrap="none" lIns="0" tIns="0" rIns="0" rtlCol="0">
            <a:spAutoFit/>
          </a:bodyPr>
          <a:lstStyle/>
          <a:p>
            <a:pPr>
              <a:lnSpc>
                <a:spcPts val="1800"/>
              </a:lnSpc>
              <a:tabLst/>
            </a:pPr>
            <a:r>
              <a:rPr lang="en-US" altLang="zh-CN" sz="1704" dirty="0">
                <a:solidFill>
                  <a:srgbClr val="404040"/>
                </a:solidFill>
                <a:latin typeface="Wingdings" pitchFamily="18" charset="0"/>
                <a:cs typeface="Wingdings" pitchFamily="18" charset="0"/>
              </a:rPr>
              <a:t>▪</a:t>
            </a:r>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2500"/>
              </a:lnSpc>
              <a:tabLst/>
            </a:pPr>
            <a:r>
              <a:rPr lang="en-US" altLang="zh-CN" sz="1704" dirty="0">
                <a:solidFill>
                  <a:srgbClr val="404040"/>
                </a:solidFill>
                <a:latin typeface="Wingdings" pitchFamily="18" charset="0"/>
                <a:cs typeface="Wingdings" pitchFamily="18" charset="0"/>
              </a:rPr>
              <a:t>▪</a:t>
            </a:r>
          </a:p>
        </p:txBody>
      </p:sp>
      <p:sp>
        <p:nvSpPr>
          <p:cNvPr id="10" name="TextBox 1"/>
          <p:cNvSpPr txBox="1"/>
          <p:nvPr/>
        </p:nvSpPr>
        <p:spPr>
          <a:xfrm>
            <a:off x="520700" y="2273300"/>
            <a:ext cx="7042825" cy="738664"/>
          </a:xfrm>
          <a:prstGeom prst="rect">
            <a:avLst/>
          </a:prstGeom>
          <a:noFill/>
        </p:spPr>
        <p:txBody>
          <a:bodyPr wrap="none" lIns="0" tIns="0" rIns="0" rtlCol="0">
            <a:spAutoFit/>
          </a:bodyPr>
          <a:lstStyle/>
          <a:p>
            <a:pPr>
              <a:lnSpc>
                <a:spcPts val="1800"/>
              </a:lnSpc>
              <a:tabLst>
                <a:tab pos="50800" algn="l"/>
              </a:tabLst>
            </a:pPr>
            <a:r>
              <a:rPr lang="en-US" altLang="ko-KR" sz="1600" dirty="0"/>
              <a:t>All mammals, including humans, secrete a yellowish and slightly cloudy milk </a:t>
            </a:r>
          </a:p>
          <a:p>
            <a:pPr>
              <a:lnSpc>
                <a:spcPts val="1800"/>
              </a:lnSpc>
              <a:tabLst>
                <a:tab pos="50800" algn="l"/>
              </a:tabLst>
            </a:pPr>
            <a:r>
              <a:rPr lang="en-US" altLang="ko-KR" sz="1600" dirty="0"/>
              <a:t>for a short period immediately after giving birth, which is referred to as “colostrum,” </a:t>
            </a:r>
          </a:p>
          <a:p>
            <a:pPr>
              <a:lnSpc>
                <a:spcPts val="1800"/>
              </a:lnSpc>
              <a:tabLst>
                <a:tab pos="50800" algn="l"/>
              </a:tabLst>
            </a:pPr>
            <a:r>
              <a:rPr lang="en-US" altLang="ko-KR" sz="1600" dirty="0"/>
              <a:t>meaning the first milk produced.</a:t>
            </a:r>
            <a:endParaRPr lang="en-US" altLang="zh-CN" dirty="0"/>
          </a:p>
        </p:txBody>
      </p:sp>
      <p:sp>
        <p:nvSpPr>
          <p:cNvPr id="12" name="TextBox 11">
            <a:extLst>
              <a:ext uri="{FF2B5EF4-FFF2-40B4-BE49-F238E27FC236}">
                <a16:creationId xmlns:a16="http://schemas.microsoft.com/office/drawing/2014/main" id="{A6E774D5-508D-C4D7-2FAB-C16F553FA53B}"/>
              </a:ext>
            </a:extLst>
          </p:cNvPr>
          <p:cNvSpPr txBox="1"/>
          <p:nvPr/>
        </p:nvSpPr>
        <p:spPr>
          <a:xfrm>
            <a:off x="555625" y="3204316"/>
            <a:ext cx="8458200" cy="923330"/>
          </a:xfrm>
          <a:prstGeom prst="rect">
            <a:avLst/>
          </a:prstGeom>
          <a:noFill/>
        </p:spPr>
        <p:txBody>
          <a:bodyPr wrap="square" rtlCol="0">
            <a:spAutoFit/>
          </a:bodyPr>
          <a:lstStyle/>
          <a:p>
            <a:r>
              <a:rPr lang="en-US" altLang="ko-KR" dirty="0"/>
              <a:t>In humans, colostrum is only secreted for about 24–48 hours after childbirth, but because it is difficult to obtain, bovine colostrum is carefully processed and manufactured in a purified form for use worldwide.</a:t>
            </a:r>
            <a:endParaRPr lang="ko-KR" altLang="en-US" dirty="0"/>
          </a:p>
        </p:txBody>
      </p:sp>
      <p:sp>
        <p:nvSpPr>
          <p:cNvPr id="13" name="TextBox 12">
            <a:extLst>
              <a:ext uri="{FF2B5EF4-FFF2-40B4-BE49-F238E27FC236}">
                <a16:creationId xmlns:a16="http://schemas.microsoft.com/office/drawing/2014/main" id="{FF724179-9311-3303-9FD1-720335C77DC7}"/>
              </a:ext>
            </a:extLst>
          </p:cNvPr>
          <p:cNvSpPr txBox="1"/>
          <p:nvPr/>
        </p:nvSpPr>
        <p:spPr>
          <a:xfrm>
            <a:off x="158496" y="4332191"/>
            <a:ext cx="8458200" cy="646331"/>
          </a:xfrm>
          <a:prstGeom prst="rect">
            <a:avLst/>
          </a:prstGeom>
          <a:noFill/>
        </p:spPr>
        <p:txBody>
          <a:bodyPr wrap="square" rtlCol="0">
            <a:spAutoFit/>
          </a:bodyPr>
          <a:lstStyle/>
          <a:p>
            <a:r>
              <a:rPr lang="en-US" altLang="ko-KR" dirty="0"/>
              <a:t>▪ Colostrum contains abundant nutritional factors, including a balanced composition of growth factors and immune factors.</a:t>
            </a:r>
            <a:endParaRPr lang="ko-KR"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0" y="0"/>
            <a:ext cx="9144000" cy="6858000"/>
          </a:xfrm>
          <a:custGeom>
            <a:avLst/>
            <a:gdLst>
              <a:gd name="connsiteX0" fmla="*/ 0 w 9144000"/>
              <a:gd name="connsiteY0" fmla="*/ 6858000 h 6858000"/>
              <a:gd name="connsiteX1" fmla="*/ 9144000 w 9144000"/>
              <a:gd name="connsiteY1" fmla="*/ 6858000 h 6858000"/>
              <a:gd name="connsiteX2" fmla="*/ 9144000 w 9144000"/>
              <a:gd name="connsiteY2" fmla="*/ 0 h 6858000"/>
              <a:gd name="connsiteX3" fmla="*/ 0 w 9144000"/>
              <a:gd name="connsiteY3" fmla="*/ 0 h 6858000"/>
              <a:gd name="connsiteX4" fmla="*/ 0 w 9144000"/>
              <a:gd name="connsiteY4" fmla="*/ 6858000 h 685800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9144000" h="6858000">
                <a:moveTo>
                  <a:pt x="0" y="6858000"/>
                </a:moveTo>
                <a:lnTo>
                  <a:pt x="9144000" y="6858000"/>
                </a:lnTo>
                <a:lnTo>
                  <a:pt x="9144000" y="0"/>
                </a:lnTo>
                <a:lnTo>
                  <a:pt x="0" y="0"/>
                </a:lnTo>
                <a:lnTo>
                  <a:pt x="0" y="6858000"/>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Freeform 3"/>
          <p:cNvSpPr/>
          <p:nvPr/>
        </p:nvSpPr>
        <p:spPr>
          <a:xfrm>
            <a:off x="182880" y="146304"/>
            <a:ext cx="8778240" cy="6449567"/>
          </a:xfrm>
          <a:custGeom>
            <a:avLst/>
            <a:gdLst>
              <a:gd name="connsiteX0" fmla="*/ 0 w 8778240"/>
              <a:gd name="connsiteY0" fmla="*/ 6449567 h 6449567"/>
              <a:gd name="connsiteX1" fmla="*/ 8778240 w 8778240"/>
              <a:gd name="connsiteY1" fmla="*/ 6449567 h 6449567"/>
              <a:gd name="connsiteX2" fmla="*/ 8778240 w 8778240"/>
              <a:gd name="connsiteY2" fmla="*/ 0 h 6449567"/>
              <a:gd name="connsiteX3" fmla="*/ 0 w 8778240"/>
              <a:gd name="connsiteY3" fmla="*/ 0 h 6449567"/>
              <a:gd name="connsiteX4" fmla="*/ 0 w 8778240"/>
              <a:gd name="connsiteY4" fmla="*/ 6449567 h 6449567"/>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8778240" h="6449567">
                <a:moveTo>
                  <a:pt x="0" y="6449567"/>
                </a:moveTo>
                <a:lnTo>
                  <a:pt x="8778240" y="6449567"/>
                </a:lnTo>
                <a:lnTo>
                  <a:pt x="8778240" y="0"/>
                </a:lnTo>
                <a:lnTo>
                  <a:pt x="0" y="0"/>
                </a:lnTo>
                <a:lnTo>
                  <a:pt x="0" y="6449567"/>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Freeform 3"/>
          <p:cNvSpPr/>
          <p:nvPr/>
        </p:nvSpPr>
        <p:spPr>
          <a:xfrm>
            <a:off x="114811" y="144398"/>
            <a:ext cx="598344" cy="608965"/>
          </a:xfrm>
          <a:custGeom>
            <a:avLst/>
            <a:gdLst>
              <a:gd name="connsiteX0" fmla="*/ 0 w 598344"/>
              <a:gd name="connsiteY0" fmla="*/ 125476 h 608965"/>
              <a:gd name="connsiteX1" fmla="*/ 598344 w 598344"/>
              <a:gd name="connsiteY1" fmla="*/ 0 h 608965"/>
              <a:gd name="connsiteX2" fmla="*/ 544813 w 598344"/>
              <a:gd name="connsiteY2" fmla="*/ 608965 h 608965"/>
              <a:gd name="connsiteX3" fmla="*/ 0 w 598344"/>
              <a:gd name="connsiteY3" fmla="*/ 125476 h 608965"/>
            </a:gdLst>
            <a:ahLst/>
            <a:cxnLst>
              <a:cxn ang="0">
                <a:pos x="connsiteX0" y="connsiteY0"/>
              </a:cxn>
              <a:cxn ang="1">
                <a:pos x="connsiteX1" y="connsiteY1"/>
              </a:cxn>
              <a:cxn ang="2">
                <a:pos x="connsiteX2" y="connsiteY2"/>
              </a:cxn>
              <a:cxn ang="3">
                <a:pos x="connsiteX3" y="connsiteY3"/>
              </a:cxn>
            </a:cxnLst>
            <a:rect l="l" t="t" r="r" b="b"/>
            <a:pathLst>
              <a:path w="598344" h="608965">
                <a:moveTo>
                  <a:pt x="0" y="125476"/>
                </a:moveTo>
                <a:lnTo>
                  <a:pt x="598344" y="0"/>
                </a:lnTo>
                <a:lnTo>
                  <a:pt x="544813" y="608965"/>
                </a:lnTo>
                <a:lnTo>
                  <a:pt x="0" y="125476"/>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Freeform 3"/>
          <p:cNvSpPr/>
          <p:nvPr/>
        </p:nvSpPr>
        <p:spPr>
          <a:xfrm>
            <a:off x="310896" y="640079"/>
            <a:ext cx="274320" cy="216408"/>
          </a:xfrm>
          <a:custGeom>
            <a:avLst/>
            <a:gdLst>
              <a:gd name="connsiteX0" fmla="*/ 0 w 274320"/>
              <a:gd name="connsiteY0" fmla="*/ 216408 h 216408"/>
              <a:gd name="connsiteX1" fmla="*/ 137160 w 274320"/>
              <a:gd name="connsiteY1" fmla="*/ 0 h 216408"/>
              <a:gd name="connsiteX2" fmla="*/ 274320 w 274320"/>
              <a:gd name="connsiteY2" fmla="*/ 216408 h 216408"/>
              <a:gd name="connsiteX3" fmla="*/ 0 w 274320"/>
              <a:gd name="connsiteY3" fmla="*/ 216408 h 216408"/>
            </a:gdLst>
            <a:ahLst/>
            <a:cxnLst>
              <a:cxn ang="0">
                <a:pos x="connsiteX0" y="connsiteY0"/>
              </a:cxn>
              <a:cxn ang="1">
                <a:pos x="connsiteX1" y="connsiteY1"/>
              </a:cxn>
              <a:cxn ang="2">
                <a:pos x="connsiteX2" y="connsiteY2"/>
              </a:cxn>
              <a:cxn ang="3">
                <a:pos x="connsiteX3" y="connsiteY3"/>
              </a:cxn>
            </a:cxnLst>
            <a:rect l="l" t="t" r="r" b="b"/>
            <a:pathLst>
              <a:path w="274320" h="216408">
                <a:moveTo>
                  <a:pt x="0" y="216408"/>
                </a:moveTo>
                <a:lnTo>
                  <a:pt x="137160" y="0"/>
                </a:lnTo>
                <a:lnTo>
                  <a:pt x="274320" y="216408"/>
                </a:lnTo>
                <a:lnTo>
                  <a:pt x="0" y="216408"/>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Freeform 3"/>
          <p:cNvSpPr/>
          <p:nvPr/>
        </p:nvSpPr>
        <p:spPr>
          <a:xfrm>
            <a:off x="6818376" y="2154936"/>
            <a:ext cx="2328671" cy="810767"/>
          </a:xfrm>
          <a:custGeom>
            <a:avLst/>
            <a:gdLst>
              <a:gd name="connsiteX0" fmla="*/ 0 w 2328671"/>
              <a:gd name="connsiteY0" fmla="*/ 810767 h 810767"/>
              <a:gd name="connsiteX1" fmla="*/ 2328671 w 2328671"/>
              <a:gd name="connsiteY1" fmla="*/ 810767 h 810767"/>
              <a:gd name="connsiteX2" fmla="*/ 2328671 w 2328671"/>
              <a:gd name="connsiteY2" fmla="*/ 0 h 810767"/>
              <a:gd name="connsiteX3" fmla="*/ 0 w 2328671"/>
              <a:gd name="connsiteY3" fmla="*/ 0 h 810767"/>
              <a:gd name="connsiteX4" fmla="*/ 0 w 2328671"/>
              <a:gd name="connsiteY4" fmla="*/ 810767 h 810767"/>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2328671" h="810767">
                <a:moveTo>
                  <a:pt x="0" y="810767"/>
                </a:moveTo>
                <a:lnTo>
                  <a:pt x="2328671" y="810767"/>
                </a:lnTo>
                <a:lnTo>
                  <a:pt x="2328671" y="0"/>
                </a:lnTo>
                <a:lnTo>
                  <a:pt x="0" y="0"/>
                </a:lnTo>
                <a:lnTo>
                  <a:pt x="0" y="810767"/>
                </a:lnTo>
              </a:path>
            </a:pathLst>
          </a:custGeom>
          <a:solidFill>
            <a:srgbClr val="D9D9D9">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27" name="Picture 3"/>
          <p:cNvPicPr>
            <a:picLocks noChangeAspect="1" noChangeArrowheads="1"/>
          </p:cNvPicPr>
          <p:nvPr/>
        </p:nvPicPr>
        <p:blipFill>
          <a:blip r:embed="rId2"/>
          <a:srcRect/>
          <a:stretch>
            <a:fillRect/>
          </a:stretch>
        </p:blipFill>
        <p:spPr bwMode="auto">
          <a:xfrm>
            <a:off x="0" y="6515100"/>
            <a:ext cx="1130300" cy="342900"/>
          </a:xfrm>
          <a:prstGeom prst="rect">
            <a:avLst/>
          </a:prstGeom>
          <a:noFill/>
        </p:spPr>
      </p:pic>
      <p:pic>
        <p:nvPicPr>
          <p:cNvPr id="8" name="Picture 3"/>
          <p:cNvPicPr>
            <a:picLocks noChangeAspect="1" noChangeArrowheads="1"/>
          </p:cNvPicPr>
          <p:nvPr/>
        </p:nvPicPr>
        <p:blipFill>
          <a:blip r:embed="rId3"/>
          <a:srcRect/>
          <a:stretch>
            <a:fillRect/>
          </a:stretch>
        </p:blipFill>
        <p:spPr bwMode="auto">
          <a:xfrm>
            <a:off x="5207000" y="0"/>
            <a:ext cx="3937000" cy="2235200"/>
          </a:xfrm>
          <a:prstGeom prst="rect">
            <a:avLst/>
          </a:prstGeom>
          <a:noFill/>
        </p:spPr>
      </p:pic>
      <p:sp>
        <p:nvSpPr>
          <p:cNvPr id="2" name="TextBox 1"/>
          <p:cNvSpPr txBox="1"/>
          <p:nvPr/>
        </p:nvSpPr>
        <p:spPr>
          <a:xfrm>
            <a:off x="152400" y="2679700"/>
            <a:ext cx="1450718" cy="507831"/>
          </a:xfrm>
          <a:prstGeom prst="rect">
            <a:avLst/>
          </a:prstGeom>
          <a:noFill/>
        </p:spPr>
        <p:txBody>
          <a:bodyPr wrap="none" lIns="0" tIns="0" rIns="0" rtlCol="0">
            <a:spAutoFit/>
          </a:bodyPr>
          <a:lstStyle/>
          <a:p>
            <a:pPr>
              <a:lnSpc>
                <a:spcPts val="1700"/>
              </a:lnSpc>
              <a:tabLst/>
            </a:pPr>
            <a:r>
              <a:rPr lang="en-US" altLang="zh-CN" sz="1608" dirty="0">
                <a:solidFill>
                  <a:srgbClr val="595959"/>
                </a:solidFill>
                <a:latin typeface="Arial" pitchFamily="18" charset="0"/>
                <a:cs typeface="Arial" pitchFamily="18" charset="0"/>
              </a:rPr>
              <a:t>Immunglobulins</a:t>
            </a:r>
          </a:p>
          <a:p>
            <a:pPr>
              <a:lnSpc>
                <a:spcPts val="1900"/>
              </a:lnSpc>
              <a:tabLst/>
            </a:pPr>
            <a:endParaRPr lang="en-US" altLang="zh-CN" sz="1608" dirty="0">
              <a:solidFill>
                <a:srgbClr val="595959"/>
              </a:solidFill>
              <a:latin typeface="Arial" pitchFamily="18" charset="0"/>
              <a:cs typeface="Arial" pitchFamily="18" charset="0"/>
            </a:endParaRPr>
          </a:p>
        </p:txBody>
      </p:sp>
      <p:sp>
        <p:nvSpPr>
          <p:cNvPr id="9" name="TextBox 1"/>
          <p:cNvSpPr txBox="1"/>
          <p:nvPr/>
        </p:nvSpPr>
        <p:spPr>
          <a:xfrm>
            <a:off x="152400" y="3606800"/>
            <a:ext cx="2013372" cy="264175"/>
          </a:xfrm>
          <a:prstGeom prst="rect">
            <a:avLst/>
          </a:prstGeom>
          <a:noFill/>
        </p:spPr>
        <p:txBody>
          <a:bodyPr wrap="none" lIns="0" tIns="0" rIns="0" rtlCol="0">
            <a:spAutoFit/>
          </a:bodyPr>
          <a:lstStyle/>
          <a:p>
            <a:pPr>
              <a:lnSpc>
                <a:spcPts val="1700"/>
              </a:lnSpc>
              <a:tabLst/>
            </a:pPr>
            <a:r>
              <a:rPr lang="en-US" altLang="zh-CN" sz="1608" dirty="0">
                <a:solidFill>
                  <a:srgbClr val="595959"/>
                </a:solidFill>
                <a:latin typeface="Arial" pitchFamily="18" charset="0"/>
                <a:cs typeface="Arial" pitchFamily="18" charset="0"/>
              </a:rPr>
              <a:t>Natural</a:t>
            </a:r>
            <a:r>
              <a:rPr lang="en-US" altLang="zh-CN" sz="1608" dirty="0">
                <a:latin typeface="Times New Roman" pitchFamily="18" charset="0"/>
                <a:cs typeface="Times New Roman" pitchFamily="18" charset="0"/>
              </a:rPr>
              <a:t> </a:t>
            </a:r>
            <a:r>
              <a:rPr lang="en-US" altLang="zh-CN" sz="1608" dirty="0">
                <a:solidFill>
                  <a:srgbClr val="595959"/>
                </a:solidFill>
                <a:latin typeface="Arial" pitchFamily="18" charset="0"/>
                <a:cs typeface="Arial" pitchFamily="18" charset="0"/>
              </a:rPr>
              <a:t>growth</a:t>
            </a:r>
            <a:r>
              <a:rPr lang="en-US" altLang="zh-CN" sz="1608" dirty="0">
                <a:latin typeface="Times New Roman" pitchFamily="18" charset="0"/>
                <a:cs typeface="Times New Roman" pitchFamily="18" charset="0"/>
              </a:rPr>
              <a:t> </a:t>
            </a:r>
            <a:r>
              <a:rPr lang="en-US" altLang="zh-CN" sz="1608" dirty="0">
                <a:solidFill>
                  <a:srgbClr val="595959"/>
                </a:solidFill>
                <a:latin typeface="Arial" pitchFamily="18" charset="0"/>
                <a:cs typeface="Arial" pitchFamily="18" charset="0"/>
              </a:rPr>
              <a:t>factors</a:t>
            </a:r>
          </a:p>
        </p:txBody>
      </p:sp>
      <p:sp>
        <p:nvSpPr>
          <p:cNvPr id="10" name="TextBox 1"/>
          <p:cNvSpPr txBox="1"/>
          <p:nvPr/>
        </p:nvSpPr>
        <p:spPr>
          <a:xfrm>
            <a:off x="177800" y="444500"/>
            <a:ext cx="5372496" cy="1790234"/>
          </a:xfrm>
          <a:prstGeom prst="rect">
            <a:avLst/>
          </a:prstGeom>
          <a:noFill/>
        </p:spPr>
        <p:txBody>
          <a:bodyPr wrap="none" lIns="0" tIns="0" rIns="0" rtlCol="0">
            <a:spAutoFit/>
          </a:bodyPr>
          <a:lstStyle/>
          <a:p>
            <a:pPr>
              <a:lnSpc>
                <a:spcPts val="1900"/>
              </a:lnSpc>
              <a:tabLst>
                <a:tab pos="685800" algn="l"/>
              </a:tabLst>
            </a:pPr>
            <a:r>
              <a:rPr lang="en-US" altLang="zh-CN" dirty="0"/>
              <a:t>	</a:t>
            </a:r>
            <a:r>
              <a:rPr lang="en-US" altLang="zh-CN" sz="1802" dirty="0">
                <a:solidFill>
                  <a:srgbClr val="000000"/>
                </a:solidFill>
                <a:latin typeface="Times New Roman" pitchFamily="18" charset="0"/>
                <a:cs typeface="Times New Roman" pitchFamily="18" charset="0"/>
              </a:rPr>
              <a:t>THE</a:t>
            </a:r>
            <a:r>
              <a:rPr lang="en-US" altLang="zh-CN" sz="1802" dirty="0">
                <a:latin typeface="Times New Roman" pitchFamily="18" charset="0"/>
                <a:cs typeface="Times New Roman" pitchFamily="18" charset="0"/>
              </a:rPr>
              <a:t> </a:t>
            </a:r>
            <a:r>
              <a:rPr lang="en-US" altLang="zh-CN" sz="1802" dirty="0">
                <a:solidFill>
                  <a:srgbClr val="000000"/>
                </a:solidFill>
                <a:latin typeface="Times New Roman" pitchFamily="18" charset="0"/>
                <a:cs typeface="Times New Roman" pitchFamily="18" charset="0"/>
              </a:rPr>
              <a:t>INGREDIENTS</a:t>
            </a:r>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800"/>
              </a:lnSpc>
              <a:tabLst>
                <a:tab pos="685800" algn="l"/>
              </a:tabLst>
            </a:pPr>
            <a:r>
              <a:rPr lang="en-US" altLang="zh-CN" sz="1608" dirty="0">
                <a:solidFill>
                  <a:srgbClr val="595959"/>
                </a:solidFill>
                <a:latin typeface="Arial" pitchFamily="18" charset="0"/>
                <a:cs typeface="Arial" pitchFamily="18" charset="0"/>
              </a:rPr>
              <a:t>Amino</a:t>
            </a:r>
            <a:r>
              <a:rPr lang="en-US" altLang="zh-CN" sz="1608" dirty="0">
                <a:latin typeface="Times New Roman" pitchFamily="18" charset="0"/>
                <a:cs typeface="Times New Roman" pitchFamily="18" charset="0"/>
              </a:rPr>
              <a:t> </a:t>
            </a:r>
            <a:r>
              <a:rPr lang="en-US" altLang="zh-CN" sz="1608" dirty="0">
                <a:solidFill>
                  <a:srgbClr val="595959"/>
                </a:solidFill>
                <a:latin typeface="Arial" pitchFamily="18" charset="0"/>
                <a:cs typeface="Arial" pitchFamily="18" charset="0"/>
              </a:rPr>
              <a:t>acids</a:t>
            </a:r>
          </a:p>
          <a:p>
            <a:pPr>
              <a:lnSpc>
                <a:spcPts val="1900"/>
              </a:lnSpc>
              <a:tabLst>
                <a:tab pos="685800" algn="l"/>
              </a:tabLst>
            </a:pPr>
            <a:r>
              <a:rPr lang="en-US" altLang="zh-CN" sz="1608" dirty="0">
                <a:latin typeface="Times New Roman" pitchFamily="18" charset="0"/>
                <a:cs typeface="Times New Roman" pitchFamily="18" charset="0"/>
              </a:rPr>
              <a:t> </a:t>
            </a:r>
            <a:r>
              <a:rPr lang="en-US" altLang="ko-KR" sz="1600" dirty="0"/>
              <a:t>Provides energy for both physical and psychological processes.</a:t>
            </a:r>
            <a:endParaRPr lang="en-US" altLang="zh-CN" sz="1608" dirty="0">
              <a:solidFill>
                <a:srgbClr val="000000"/>
              </a:solidFill>
              <a:latin typeface="바탕" pitchFamily="18" charset="0"/>
              <a:cs typeface="바탕" pitchFamily="18" charset="0"/>
            </a:endParaRPr>
          </a:p>
        </p:txBody>
      </p:sp>
      <p:sp>
        <p:nvSpPr>
          <p:cNvPr id="11" name="TextBox 1"/>
          <p:cNvSpPr txBox="1"/>
          <p:nvPr/>
        </p:nvSpPr>
        <p:spPr>
          <a:xfrm>
            <a:off x="152400" y="3011959"/>
            <a:ext cx="3609706" cy="264175"/>
          </a:xfrm>
          <a:prstGeom prst="rect">
            <a:avLst/>
          </a:prstGeom>
          <a:noFill/>
        </p:spPr>
        <p:txBody>
          <a:bodyPr wrap="none" lIns="0" tIns="0" rIns="0" rtlCol="0">
            <a:spAutoFit/>
          </a:bodyPr>
          <a:lstStyle/>
          <a:p>
            <a:pPr>
              <a:lnSpc>
                <a:spcPts val="1700"/>
              </a:lnSpc>
              <a:tabLst/>
            </a:pPr>
            <a:r>
              <a:rPr lang="en-US" altLang="ko-KR" sz="1600" dirty="0"/>
              <a:t>Prevents infections within the human body.</a:t>
            </a:r>
            <a:endParaRPr lang="en-US" altLang="zh-CN" sz="1608" dirty="0">
              <a:solidFill>
                <a:srgbClr val="000000"/>
              </a:solidFill>
              <a:latin typeface="바탕" pitchFamily="18" charset="0"/>
              <a:cs typeface="바탕" pitchFamily="18" charset="0"/>
            </a:endParaRPr>
          </a:p>
        </p:txBody>
      </p:sp>
      <p:sp>
        <p:nvSpPr>
          <p:cNvPr id="12" name="TextBox 1"/>
          <p:cNvSpPr txBox="1"/>
          <p:nvPr/>
        </p:nvSpPr>
        <p:spPr>
          <a:xfrm>
            <a:off x="133861" y="3485556"/>
            <a:ext cx="6036204" cy="715132"/>
          </a:xfrm>
          <a:prstGeom prst="rect">
            <a:avLst/>
          </a:prstGeom>
          <a:noFill/>
        </p:spPr>
        <p:txBody>
          <a:bodyPr wrap="none" lIns="0" tIns="0" rIns="0" rtlCol="0">
            <a:spAutoFit/>
          </a:bodyPr>
          <a:lstStyle/>
          <a:p>
            <a:pPr>
              <a:lnSpc>
                <a:spcPts val="1800"/>
              </a:lnSpc>
              <a:tabLst>
                <a:tab pos="1460500" algn="l"/>
              </a:tabLst>
            </a:pPr>
            <a:r>
              <a:rPr lang="en-US" altLang="zh-CN" dirty="0"/>
              <a:t>	</a:t>
            </a:r>
            <a:r>
              <a:rPr lang="en-US" altLang="zh-CN" sz="1802" dirty="0">
                <a:solidFill>
                  <a:srgbClr val="FFFFFF"/>
                </a:solidFill>
                <a:latin typeface="휴먼모음T" pitchFamily="18" charset="0"/>
                <a:cs typeface="휴먼모음T" pitchFamily="18" charset="0"/>
              </a:rPr>
              <a:t>항균</a:t>
            </a:r>
            <a:r>
              <a:rPr lang="en-US" altLang="zh-CN" sz="1802" dirty="0">
                <a:latin typeface="Times New Roman" pitchFamily="18" charset="0"/>
                <a:cs typeface="Times New Roman" pitchFamily="18" charset="0"/>
              </a:rPr>
              <a:t>  </a:t>
            </a:r>
            <a:r>
              <a:rPr lang="en-US" altLang="zh-CN" sz="1802" dirty="0">
                <a:solidFill>
                  <a:srgbClr val="FFFFFF"/>
                </a:solidFill>
                <a:latin typeface="휴먼모음T" pitchFamily="18" charset="0"/>
                <a:cs typeface="휴먼모음T" pitchFamily="18" charset="0"/>
              </a:rPr>
              <a:t>효과가</a:t>
            </a:r>
          </a:p>
          <a:p>
            <a:pPr>
              <a:lnSpc>
                <a:spcPts val="1000"/>
              </a:lnSpc>
            </a:pPr>
            <a:endParaRPr lang="en-US" altLang="zh-CN" dirty="0"/>
          </a:p>
          <a:p>
            <a:pPr>
              <a:lnSpc>
                <a:spcPts val="2700"/>
              </a:lnSpc>
              <a:tabLst>
                <a:tab pos="1460500" algn="l"/>
              </a:tabLst>
            </a:pPr>
            <a:r>
              <a:rPr lang="en-US" altLang="ko-KR" sz="1600" dirty="0"/>
              <a:t>Natural growth factors influence nearly all cellular processes in the body.</a:t>
            </a:r>
            <a:endParaRPr lang="en-US" altLang="zh-CN" sz="1610" dirty="0">
              <a:solidFill>
                <a:srgbClr val="000000"/>
              </a:solidFill>
              <a:latin typeface="바탕" pitchFamily="18" charset="0"/>
              <a:cs typeface="바탕" pitchFamily="18" charset="0"/>
            </a:endParaRPr>
          </a:p>
        </p:txBody>
      </p:sp>
      <p:sp>
        <p:nvSpPr>
          <p:cNvPr id="13" name="TextBox 1"/>
          <p:cNvSpPr txBox="1"/>
          <p:nvPr/>
        </p:nvSpPr>
        <p:spPr>
          <a:xfrm>
            <a:off x="142875" y="4838531"/>
            <a:ext cx="6450740" cy="264175"/>
          </a:xfrm>
          <a:prstGeom prst="rect">
            <a:avLst/>
          </a:prstGeom>
          <a:noFill/>
        </p:spPr>
        <p:txBody>
          <a:bodyPr wrap="none" lIns="0" tIns="0" rIns="0" rtlCol="0">
            <a:spAutoFit/>
          </a:bodyPr>
          <a:lstStyle/>
          <a:p>
            <a:pPr>
              <a:lnSpc>
                <a:spcPts val="1700"/>
              </a:lnSpc>
              <a:tabLst/>
            </a:pPr>
            <a:r>
              <a:rPr lang="en-US" altLang="ko-KR" sz="1600" dirty="0" err="1"/>
              <a:t>TPrerequisite</a:t>
            </a:r>
            <a:r>
              <a:rPr lang="en-US" altLang="ko-KR" sz="1600" dirty="0"/>
              <a:t> for the regulation of protein, fat, and carbohydrate metabolism.</a:t>
            </a:r>
            <a:endParaRPr lang="en-US" altLang="zh-CN" sz="1610" dirty="0">
              <a:solidFill>
                <a:srgbClr val="000000"/>
              </a:solidFill>
              <a:latin typeface="바탕" pitchFamily="18" charset="0"/>
              <a:cs typeface="바탕" pitchFamily="18" charset="0"/>
            </a:endParaRPr>
          </a:p>
        </p:txBody>
      </p:sp>
      <p:sp>
        <p:nvSpPr>
          <p:cNvPr id="14" name="TextBox 1"/>
          <p:cNvSpPr txBox="1"/>
          <p:nvPr/>
        </p:nvSpPr>
        <p:spPr>
          <a:xfrm>
            <a:off x="152400" y="4546600"/>
            <a:ext cx="789768" cy="507831"/>
          </a:xfrm>
          <a:prstGeom prst="rect">
            <a:avLst/>
          </a:prstGeom>
          <a:noFill/>
        </p:spPr>
        <p:txBody>
          <a:bodyPr wrap="none" lIns="0" tIns="0" rIns="0" rtlCol="0">
            <a:spAutoFit/>
          </a:bodyPr>
          <a:lstStyle/>
          <a:p>
            <a:pPr>
              <a:lnSpc>
                <a:spcPts val="1700"/>
              </a:lnSpc>
              <a:tabLst/>
            </a:pPr>
            <a:r>
              <a:rPr lang="en-US" altLang="zh-CN" sz="1608" dirty="0">
                <a:solidFill>
                  <a:srgbClr val="595959"/>
                </a:solidFill>
                <a:latin typeface="Arial" pitchFamily="18" charset="0"/>
                <a:cs typeface="Arial" pitchFamily="18" charset="0"/>
              </a:rPr>
              <a:t>Vitamins</a:t>
            </a:r>
          </a:p>
          <a:p>
            <a:pPr>
              <a:lnSpc>
                <a:spcPts val="1900"/>
              </a:lnSpc>
              <a:tabLst/>
            </a:pPr>
            <a:endParaRPr lang="en-US" altLang="zh-CN" sz="1610" dirty="0">
              <a:solidFill>
                <a:srgbClr val="595959"/>
              </a:solidFill>
              <a:latin typeface="Arial" pitchFamily="18" charset="0"/>
              <a:cs typeface="Arial" pitchFamily="18" charset="0"/>
            </a:endParaRPr>
          </a:p>
        </p:txBody>
      </p:sp>
      <p:sp>
        <p:nvSpPr>
          <p:cNvPr id="15" name="TextBox 1"/>
          <p:cNvSpPr txBox="1"/>
          <p:nvPr/>
        </p:nvSpPr>
        <p:spPr>
          <a:xfrm>
            <a:off x="152400" y="5473700"/>
            <a:ext cx="1838452" cy="507831"/>
          </a:xfrm>
          <a:prstGeom prst="rect">
            <a:avLst/>
          </a:prstGeom>
          <a:noFill/>
        </p:spPr>
        <p:txBody>
          <a:bodyPr wrap="none" lIns="0" tIns="0" rIns="0" rtlCol="0">
            <a:spAutoFit/>
          </a:bodyPr>
          <a:lstStyle/>
          <a:p>
            <a:pPr>
              <a:lnSpc>
                <a:spcPts val="1700"/>
              </a:lnSpc>
              <a:tabLst/>
            </a:pPr>
            <a:r>
              <a:rPr lang="en-US" altLang="zh-CN" sz="1608" dirty="0">
                <a:solidFill>
                  <a:srgbClr val="595959"/>
                </a:solidFill>
                <a:latin typeface="Arial" pitchFamily="18" charset="0"/>
                <a:cs typeface="Arial" pitchFamily="18" charset="0"/>
              </a:rPr>
              <a:t>Lactoferrin</a:t>
            </a:r>
          </a:p>
          <a:p>
            <a:pPr>
              <a:lnSpc>
                <a:spcPts val="1900"/>
              </a:lnSpc>
              <a:tabLst/>
            </a:pPr>
            <a:r>
              <a:rPr lang="en-US" altLang="zh-CN" sz="1610" dirty="0">
                <a:solidFill>
                  <a:srgbClr val="595959"/>
                </a:solidFill>
                <a:latin typeface="Arial" pitchFamily="18" charset="0"/>
                <a:cs typeface="Arial" pitchFamily="18" charset="0"/>
              </a:rPr>
              <a:t>)</a:t>
            </a:r>
            <a:r>
              <a:rPr lang="en-US" altLang="zh-CN" sz="1608" dirty="0">
                <a:latin typeface="Times New Roman" pitchFamily="18" charset="0"/>
                <a:cs typeface="Times New Roman" pitchFamily="18" charset="0"/>
              </a:rPr>
              <a:t> </a:t>
            </a:r>
            <a:r>
              <a:rPr lang="en-US" altLang="ko-KR" sz="1600" dirty="0"/>
              <a:t>Antibacterial effects.</a:t>
            </a:r>
            <a:endParaRPr lang="en-US" altLang="zh-CN" sz="1608" dirty="0">
              <a:solidFill>
                <a:srgbClr val="000000"/>
              </a:solidFill>
              <a:latin typeface="바탕" pitchFamily="18" charset="0"/>
              <a:cs typeface="바탕"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0" y="0"/>
            <a:ext cx="9144000" cy="6858000"/>
          </a:xfrm>
          <a:custGeom>
            <a:avLst/>
            <a:gdLst>
              <a:gd name="connsiteX0" fmla="*/ 0 w 9144000"/>
              <a:gd name="connsiteY0" fmla="*/ 6858000 h 6858000"/>
              <a:gd name="connsiteX1" fmla="*/ 9144000 w 9144000"/>
              <a:gd name="connsiteY1" fmla="*/ 6858000 h 6858000"/>
              <a:gd name="connsiteX2" fmla="*/ 9144000 w 9144000"/>
              <a:gd name="connsiteY2" fmla="*/ 0 h 6858000"/>
              <a:gd name="connsiteX3" fmla="*/ 0 w 9144000"/>
              <a:gd name="connsiteY3" fmla="*/ 0 h 6858000"/>
              <a:gd name="connsiteX4" fmla="*/ 0 w 9144000"/>
              <a:gd name="connsiteY4" fmla="*/ 6858000 h 685800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9144000" h="6858000">
                <a:moveTo>
                  <a:pt x="0" y="6858000"/>
                </a:moveTo>
                <a:lnTo>
                  <a:pt x="9144000" y="6858000"/>
                </a:lnTo>
                <a:lnTo>
                  <a:pt x="9144000" y="0"/>
                </a:lnTo>
                <a:lnTo>
                  <a:pt x="0" y="0"/>
                </a:lnTo>
                <a:lnTo>
                  <a:pt x="0" y="6858000"/>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Freeform 3"/>
          <p:cNvSpPr/>
          <p:nvPr/>
        </p:nvSpPr>
        <p:spPr>
          <a:xfrm>
            <a:off x="182880" y="204216"/>
            <a:ext cx="8778240" cy="6449567"/>
          </a:xfrm>
          <a:custGeom>
            <a:avLst/>
            <a:gdLst>
              <a:gd name="connsiteX0" fmla="*/ 0 w 8778240"/>
              <a:gd name="connsiteY0" fmla="*/ 6449567 h 6449567"/>
              <a:gd name="connsiteX1" fmla="*/ 8778240 w 8778240"/>
              <a:gd name="connsiteY1" fmla="*/ 6449567 h 6449567"/>
              <a:gd name="connsiteX2" fmla="*/ 8778240 w 8778240"/>
              <a:gd name="connsiteY2" fmla="*/ 0 h 6449567"/>
              <a:gd name="connsiteX3" fmla="*/ 0 w 8778240"/>
              <a:gd name="connsiteY3" fmla="*/ 0 h 6449567"/>
              <a:gd name="connsiteX4" fmla="*/ 0 w 8778240"/>
              <a:gd name="connsiteY4" fmla="*/ 6449567 h 6449567"/>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8778240" h="6449567">
                <a:moveTo>
                  <a:pt x="0" y="6449567"/>
                </a:moveTo>
                <a:lnTo>
                  <a:pt x="8778240" y="6449567"/>
                </a:lnTo>
                <a:lnTo>
                  <a:pt x="8778240" y="0"/>
                </a:lnTo>
                <a:lnTo>
                  <a:pt x="0" y="0"/>
                </a:lnTo>
                <a:lnTo>
                  <a:pt x="0" y="6449567"/>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a:t>Helps promote or support the normal growth and regeneration of aged or damaged muscles, bones, cartilage, collagen, and nerve cells. Helps the body burn fat rather than muscle tissue for energy during fasting or calorie-restricted diets. • Helps build and maintain lean muscle mass. Helps repair essential DNA and RNA. Helps regulate blood glucose levels. Helps regulate brain hormones and peptides responsible for feelings of well-being (serotonin, dopamine, endorphins).</a:t>
            </a:r>
            <a:endParaRPr lang="zh-CN" altLang="en-US"/>
          </a:p>
        </p:txBody>
      </p:sp>
      <p:sp>
        <p:nvSpPr>
          <p:cNvPr id="5" name="Freeform 3"/>
          <p:cNvSpPr/>
          <p:nvPr/>
        </p:nvSpPr>
        <p:spPr>
          <a:xfrm>
            <a:off x="114811" y="144398"/>
            <a:ext cx="598344" cy="608965"/>
          </a:xfrm>
          <a:custGeom>
            <a:avLst/>
            <a:gdLst>
              <a:gd name="connsiteX0" fmla="*/ 0 w 598344"/>
              <a:gd name="connsiteY0" fmla="*/ 125476 h 608965"/>
              <a:gd name="connsiteX1" fmla="*/ 598344 w 598344"/>
              <a:gd name="connsiteY1" fmla="*/ 0 h 608965"/>
              <a:gd name="connsiteX2" fmla="*/ 544813 w 598344"/>
              <a:gd name="connsiteY2" fmla="*/ 608965 h 608965"/>
              <a:gd name="connsiteX3" fmla="*/ 0 w 598344"/>
              <a:gd name="connsiteY3" fmla="*/ 125476 h 608965"/>
            </a:gdLst>
            <a:ahLst/>
            <a:cxnLst>
              <a:cxn ang="0">
                <a:pos x="connsiteX0" y="connsiteY0"/>
              </a:cxn>
              <a:cxn ang="1">
                <a:pos x="connsiteX1" y="connsiteY1"/>
              </a:cxn>
              <a:cxn ang="2">
                <a:pos x="connsiteX2" y="connsiteY2"/>
              </a:cxn>
              <a:cxn ang="3">
                <a:pos x="connsiteX3" y="connsiteY3"/>
              </a:cxn>
            </a:cxnLst>
            <a:rect l="l" t="t" r="r" b="b"/>
            <a:pathLst>
              <a:path w="598344" h="608965">
                <a:moveTo>
                  <a:pt x="0" y="125476"/>
                </a:moveTo>
                <a:lnTo>
                  <a:pt x="598344" y="0"/>
                </a:lnTo>
                <a:lnTo>
                  <a:pt x="544813" y="608965"/>
                </a:lnTo>
                <a:lnTo>
                  <a:pt x="0" y="125476"/>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Freeform 3"/>
          <p:cNvSpPr/>
          <p:nvPr/>
        </p:nvSpPr>
        <p:spPr>
          <a:xfrm>
            <a:off x="310896" y="640079"/>
            <a:ext cx="274320" cy="216408"/>
          </a:xfrm>
          <a:custGeom>
            <a:avLst/>
            <a:gdLst>
              <a:gd name="connsiteX0" fmla="*/ 0 w 274320"/>
              <a:gd name="connsiteY0" fmla="*/ 216408 h 216408"/>
              <a:gd name="connsiteX1" fmla="*/ 137160 w 274320"/>
              <a:gd name="connsiteY1" fmla="*/ 0 h 216408"/>
              <a:gd name="connsiteX2" fmla="*/ 274320 w 274320"/>
              <a:gd name="connsiteY2" fmla="*/ 216408 h 216408"/>
              <a:gd name="connsiteX3" fmla="*/ 0 w 274320"/>
              <a:gd name="connsiteY3" fmla="*/ 216408 h 216408"/>
            </a:gdLst>
            <a:ahLst/>
            <a:cxnLst>
              <a:cxn ang="0">
                <a:pos x="connsiteX0" y="connsiteY0"/>
              </a:cxn>
              <a:cxn ang="1">
                <a:pos x="connsiteX1" y="connsiteY1"/>
              </a:cxn>
              <a:cxn ang="2">
                <a:pos x="connsiteX2" y="connsiteY2"/>
              </a:cxn>
              <a:cxn ang="3">
                <a:pos x="connsiteX3" y="connsiteY3"/>
              </a:cxn>
            </a:cxnLst>
            <a:rect l="l" t="t" r="r" b="b"/>
            <a:pathLst>
              <a:path w="274320" h="216408">
                <a:moveTo>
                  <a:pt x="0" y="216408"/>
                </a:moveTo>
                <a:lnTo>
                  <a:pt x="137160" y="0"/>
                </a:lnTo>
                <a:lnTo>
                  <a:pt x="274320" y="216408"/>
                </a:lnTo>
                <a:lnTo>
                  <a:pt x="0" y="216408"/>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27" name="Picture 3"/>
          <p:cNvPicPr>
            <a:picLocks noChangeAspect="1" noChangeArrowheads="1"/>
          </p:cNvPicPr>
          <p:nvPr/>
        </p:nvPicPr>
        <p:blipFill>
          <a:blip r:embed="rId2"/>
          <a:srcRect/>
          <a:stretch>
            <a:fillRect/>
          </a:stretch>
        </p:blipFill>
        <p:spPr bwMode="auto">
          <a:xfrm>
            <a:off x="0" y="6515100"/>
            <a:ext cx="1130300" cy="342900"/>
          </a:xfrm>
          <a:prstGeom prst="rect">
            <a:avLst/>
          </a:prstGeom>
          <a:noFill/>
        </p:spPr>
      </p:pic>
      <p:pic>
        <p:nvPicPr>
          <p:cNvPr id="7" name="Picture 3"/>
          <p:cNvPicPr>
            <a:picLocks noChangeAspect="1" noChangeArrowheads="1"/>
          </p:cNvPicPr>
          <p:nvPr/>
        </p:nvPicPr>
        <p:blipFill>
          <a:blip r:embed="rId3"/>
          <a:srcRect/>
          <a:stretch>
            <a:fillRect/>
          </a:stretch>
        </p:blipFill>
        <p:spPr bwMode="auto">
          <a:xfrm>
            <a:off x="6172200" y="850900"/>
            <a:ext cx="914400" cy="1130300"/>
          </a:xfrm>
          <a:prstGeom prst="rect">
            <a:avLst/>
          </a:prstGeom>
          <a:noFill/>
        </p:spPr>
      </p:pic>
      <p:pic>
        <p:nvPicPr>
          <p:cNvPr id="8" name="Picture 3"/>
          <p:cNvPicPr>
            <a:picLocks noChangeAspect="1" noChangeArrowheads="1"/>
          </p:cNvPicPr>
          <p:nvPr/>
        </p:nvPicPr>
        <p:blipFill>
          <a:blip r:embed="rId4"/>
          <a:srcRect/>
          <a:stretch>
            <a:fillRect/>
          </a:stretch>
        </p:blipFill>
        <p:spPr bwMode="auto">
          <a:xfrm>
            <a:off x="4445000" y="4927600"/>
            <a:ext cx="4699000" cy="1485900"/>
          </a:xfrm>
          <a:prstGeom prst="rect">
            <a:avLst/>
          </a:prstGeom>
          <a:noFill/>
        </p:spPr>
      </p:pic>
      <p:sp>
        <p:nvSpPr>
          <p:cNvPr id="2" name="TextBox 1"/>
          <p:cNvSpPr txBox="1"/>
          <p:nvPr/>
        </p:nvSpPr>
        <p:spPr>
          <a:xfrm>
            <a:off x="863600" y="393700"/>
            <a:ext cx="2959100" cy="241300"/>
          </a:xfrm>
          <a:prstGeom prst="rect">
            <a:avLst/>
          </a:prstGeom>
          <a:noFill/>
        </p:spPr>
        <p:txBody>
          <a:bodyPr wrap="none" lIns="0" tIns="0" rIns="0" rtlCol="0">
            <a:spAutoFit/>
          </a:bodyPr>
          <a:lstStyle/>
          <a:p>
            <a:pPr>
              <a:lnSpc>
                <a:spcPts val="1900"/>
              </a:lnSpc>
              <a:tabLst/>
            </a:pPr>
            <a:r>
              <a:rPr lang="en-US" altLang="zh-CN" sz="1802" dirty="0">
                <a:solidFill>
                  <a:srgbClr val="000000"/>
                </a:solidFill>
                <a:latin typeface="Times New Roman" pitchFamily="18" charset="0"/>
                <a:cs typeface="Times New Roman" pitchFamily="18" charset="0"/>
              </a:rPr>
              <a:t>BENEFITS</a:t>
            </a:r>
            <a:r>
              <a:rPr lang="en-US" altLang="zh-CN" sz="1802" dirty="0">
                <a:latin typeface="Times New Roman" pitchFamily="18" charset="0"/>
                <a:cs typeface="Times New Roman" pitchFamily="18" charset="0"/>
              </a:rPr>
              <a:t>  </a:t>
            </a:r>
            <a:r>
              <a:rPr lang="en-US" altLang="zh-CN" sz="1802" dirty="0">
                <a:solidFill>
                  <a:srgbClr val="000000"/>
                </a:solidFill>
                <a:latin typeface="Times New Roman" pitchFamily="18" charset="0"/>
                <a:cs typeface="Times New Roman" pitchFamily="18" charset="0"/>
              </a:rPr>
              <a:t>FOR</a:t>
            </a:r>
            <a:r>
              <a:rPr lang="en-US" altLang="zh-CN" sz="1802" dirty="0">
                <a:latin typeface="Times New Roman" pitchFamily="18" charset="0"/>
                <a:cs typeface="Times New Roman" pitchFamily="18" charset="0"/>
              </a:rPr>
              <a:t>  </a:t>
            </a:r>
            <a:r>
              <a:rPr lang="en-US" altLang="zh-CN" sz="1802" dirty="0">
                <a:solidFill>
                  <a:srgbClr val="000000"/>
                </a:solidFill>
                <a:latin typeface="Times New Roman" pitchFamily="18" charset="0"/>
                <a:cs typeface="Times New Roman" pitchFamily="18" charset="0"/>
              </a:rPr>
              <a:t>YOUR</a:t>
            </a:r>
            <a:r>
              <a:rPr lang="en-US" altLang="zh-CN" sz="1802" dirty="0">
                <a:latin typeface="Times New Roman" pitchFamily="18" charset="0"/>
                <a:cs typeface="Times New Roman" pitchFamily="18" charset="0"/>
              </a:rPr>
              <a:t> </a:t>
            </a:r>
            <a:r>
              <a:rPr lang="en-US" altLang="zh-CN" sz="1802" dirty="0">
                <a:solidFill>
                  <a:srgbClr val="000000"/>
                </a:solidFill>
                <a:latin typeface="Times New Roman" pitchFamily="18" charset="0"/>
                <a:cs typeface="Times New Roman" pitchFamily="18" charset="0"/>
              </a:rPr>
              <a:t>HEALTH</a:t>
            </a:r>
          </a:p>
        </p:txBody>
      </p:sp>
      <p:sp>
        <p:nvSpPr>
          <p:cNvPr id="15" name="TextBox 14">
            <a:extLst>
              <a:ext uri="{FF2B5EF4-FFF2-40B4-BE49-F238E27FC236}">
                <a16:creationId xmlns:a16="http://schemas.microsoft.com/office/drawing/2014/main" id="{2476719E-D5CD-08DD-9FC3-C472309E97FC}"/>
              </a:ext>
            </a:extLst>
          </p:cNvPr>
          <p:cNvSpPr txBox="1"/>
          <p:nvPr/>
        </p:nvSpPr>
        <p:spPr>
          <a:xfrm>
            <a:off x="86236" y="1169753"/>
            <a:ext cx="7990964" cy="3416320"/>
          </a:xfrm>
          <a:prstGeom prst="rect">
            <a:avLst/>
          </a:prstGeom>
          <a:noFill/>
        </p:spPr>
        <p:txBody>
          <a:bodyPr wrap="square" rtlCol="0">
            <a:spAutoFit/>
          </a:bodyPr>
          <a:lstStyle/>
          <a:p>
            <a:pPr marL="285750" indent="-285750">
              <a:buFont typeface="Arial" panose="020B0604020202020204" pitchFamily="34" charset="0"/>
              <a:buChar char="•"/>
            </a:pPr>
            <a:r>
              <a:rPr lang="en-US" altLang="ko-KR" dirty="0"/>
              <a:t>Helps promote or support the normal growth and regeneration of aged or damaged muscles, bones, cartilage, collagen, and nerve cells. </a:t>
            </a:r>
          </a:p>
          <a:p>
            <a:endParaRPr lang="en-US" altLang="ko-KR" dirty="0"/>
          </a:p>
          <a:p>
            <a:pPr marL="285750" indent="-285750">
              <a:buFont typeface="Arial" panose="020B0604020202020204" pitchFamily="34" charset="0"/>
              <a:buChar char="•"/>
            </a:pPr>
            <a:r>
              <a:rPr lang="en-US" altLang="ko-KR" dirty="0"/>
              <a:t>Helps the body burn fat rather than muscle tissue for energy during fasting or calorie-restricted diets. </a:t>
            </a:r>
          </a:p>
          <a:p>
            <a:pPr marL="285750" indent="-285750">
              <a:buFont typeface="Arial" panose="020B0604020202020204" pitchFamily="34" charset="0"/>
              <a:buChar char="•"/>
            </a:pPr>
            <a:endParaRPr lang="en-US" altLang="ko-KR" dirty="0"/>
          </a:p>
          <a:p>
            <a:pPr marL="285750" indent="-285750">
              <a:buFont typeface="Arial" panose="020B0604020202020204" pitchFamily="34" charset="0"/>
              <a:buChar char="•"/>
            </a:pPr>
            <a:r>
              <a:rPr lang="en-US" altLang="ko-KR" dirty="0"/>
              <a:t>Helps build and maintain lean muscle mass. </a:t>
            </a:r>
          </a:p>
          <a:p>
            <a:pPr marL="285750" indent="-285750">
              <a:buFont typeface="Arial" panose="020B0604020202020204" pitchFamily="34" charset="0"/>
              <a:buChar char="•"/>
            </a:pPr>
            <a:endParaRPr lang="en-US" altLang="ko-KR" dirty="0"/>
          </a:p>
          <a:p>
            <a:pPr marL="285750" indent="-285750">
              <a:buFont typeface="Arial" panose="020B0604020202020204" pitchFamily="34" charset="0"/>
              <a:buChar char="•"/>
            </a:pPr>
            <a:r>
              <a:rPr lang="en-US" altLang="ko-KR" dirty="0"/>
              <a:t>Helps repair essential DNA and RNA. Helps regulate blood glucose levels.</a:t>
            </a:r>
          </a:p>
          <a:p>
            <a:pPr marL="285750" indent="-285750">
              <a:buFont typeface="Arial" panose="020B0604020202020204" pitchFamily="34" charset="0"/>
              <a:buChar char="•"/>
            </a:pPr>
            <a:endParaRPr lang="en-US" altLang="ko-KR" dirty="0"/>
          </a:p>
          <a:p>
            <a:pPr marL="285750" indent="-285750">
              <a:buFont typeface="Arial" panose="020B0604020202020204" pitchFamily="34" charset="0"/>
              <a:buChar char="•"/>
            </a:pPr>
            <a:r>
              <a:rPr lang="en-US" altLang="ko-KR" dirty="0"/>
              <a:t>Helps regulate brain hormones and peptides responsible for feelings of well-being (serotonin, dopamine, endorphins).</a:t>
            </a:r>
            <a:endParaRPr lang="ko-KR"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0" y="0"/>
            <a:ext cx="9144000" cy="6858000"/>
          </a:xfrm>
          <a:custGeom>
            <a:avLst/>
            <a:gdLst>
              <a:gd name="connsiteX0" fmla="*/ 0 w 9144000"/>
              <a:gd name="connsiteY0" fmla="*/ 6858000 h 6858000"/>
              <a:gd name="connsiteX1" fmla="*/ 9144000 w 9144000"/>
              <a:gd name="connsiteY1" fmla="*/ 6858000 h 6858000"/>
              <a:gd name="connsiteX2" fmla="*/ 9144000 w 9144000"/>
              <a:gd name="connsiteY2" fmla="*/ 0 h 6858000"/>
              <a:gd name="connsiteX3" fmla="*/ 0 w 9144000"/>
              <a:gd name="connsiteY3" fmla="*/ 0 h 6858000"/>
              <a:gd name="connsiteX4" fmla="*/ 0 w 9144000"/>
              <a:gd name="connsiteY4" fmla="*/ 6858000 h 6858000"/>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9144000" h="6858000">
                <a:moveTo>
                  <a:pt x="0" y="6858000"/>
                </a:moveTo>
                <a:lnTo>
                  <a:pt x="9144000" y="6858000"/>
                </a:lnTo>
                <a:lnTo>
                  <a:pt x="9144000" y="0"/>
                </a:lnTo>
                <a:lnTo>
                  <a:pt x="0" y="0"/>
                </a:lnTo>
                <a:lnTo>
                  <a:pt x="0" y="6858000"/>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Freeform 3"/>
          <p:cNvSpPr/>
          <p:nvPr/>
        </p:nvSpPr>
        <p:spPr>
          <a:xfrm>
            <a:off x="490728" y="204216"/>
            <a:ext cx="8071104" cy="6038087"/>
          </a:xfrm>
          <a:custGeom>
            <a:avLst/>
            <a:gdLst>
              <a:gd name="connsiteX0" fmla="*/ 0 w 8071104"/>
              <a:gd name="connsiteY0" fmla="*/ 6038087 h 6038087"/>
              <a:gd name="connsiteX1" fmla="*/ 8071104 w 8071104"/>
              <a:gd name="connsiteY1" fmla="*/ 6038087 h 6038087"/>
              <a:gd name="connsiteX2" fmla="*/ 8071104 w 8071104"/>
              <a:gd name="connsiteY2" fmla="*/ 0 h 6038087"/>
              <a:gd name="connsiteX3" fmla="*/ 0 w 8071104"/>
              <a:gd name="connsiteY3" fmla="*/ 0 h 6038087"/>
              <a:gd name="connsiteX4" fmla="*/ 0 w 8071104"/>
              <a:gd name="connsiteY4" fmla="*/ 6038087 h 6038087"/>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8071104" h="6038087">
                <a:moveTo>
                  <a:pt x="0" y="6038087"/>
                </a:moveTo>
                <a:lnTo>
                  <a:pt x="8071104" y="6038087"/>
                </a:lnTo>
                <a:lnTo>
                  <a:pt x="8071104" y="0"/>
                </a:lnTo>
                <a:lnTo>
                  <a:pt x="0" y="0"/>
                </a:lnTo>
                <a:lnTo>
                  <a:pt x="0" y="6038087"/>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Freeform 3"/>
          <p:cNvSpPr/>
          <p:nvPr/>
        </p:nvSpPr>
        <p:spPr>
          <a:xfrm>
            <a:off x="868680" y="1584960"/>
            <a:ext cx="1341120" cy="603503"/>
          </a:xfrm>
          <a:custGeom>
            <a:avLst/>
            <a:gdLst>
              <a:gd name="connsiteX0" fmla="*/ 0 w 1341120"/>
              <a:gd name="connsiteY0" fmla="*/ 603503 h 603503"/>
              <a:gd name="connsiteX1" fmla="*/ 1341120 w 1341120"/>
              <a:gd name="connsiteY1" fmla="*/ 603503 h 603503"/>
              <a:gd name="connsiteX2" fmla="*/ 1341120 w 1341120"/>
              <a:gd name="connsiteY2" fmla="*/ 0 h 603503"/>
              <a:gd name="connsiteX3" fmla="*/ 0 w 1341120"/>
              <a:gd name="connsiteY3" fmla="*/ 0 h 603503"/>
              <a:gd name="connsiteX4" fmla="*/ 0 w 1341120"/>
              <a:gd name="connsiteY4" fmla="*/ 603503 h 603503"/>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341120" h="603503">
                <a:moveTo>
                  <a:pt x="0" y="603503"/>
                </a:moveTo>
                <a:lnTo>
                  <a:pt x="1341120" y="603503"/>
                </a:lnTo>
                <a:lnTo>
                  <a:pt x="1341120" y="0"/>
                </a:lnTo>
                <a:lnTo>
                  <a:pt x="0" y="0"/>
                </a:lnTo>
                <a:lnTo>
                  <a:pt x="0" y="603503"/>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Freeform 3"/>
          <p:cNvSpPr/>
          <p:nvPr/>
        </p:nvSpPr>
        <p:spPr>
          <a:xfrm>
            <a:off x="755650" y="1121790"/>
            <a:ext cx="7702804" cy="1521459"/>
          </a:xfrm>
          <a:custGeom>
            <a:avLst/>
            <a:gdLst>
              <a:gd name="connsiteX0" fmla="*/ 6350 w 7702804"/>
              <a:gd name="connsiteY0" fmla="*/ 1515109 h 1521459"/>
              <a:gd name="connsiteX1" fmla="*/ 7696454 w 7702804"/>
              <a:gd name="connsiteY1" fmla="*/ 1515109 h 1521459"/>
              <a:gd name="connsiteX2" fmla="*/ 7696454 w 7702804"/>
              <a:gd name="connsiteY2" fmla="*/ 6350 h 1521459"/>
              <a:gd name="connsiteX3" fmla="*/ 6350 w 7702804"/>
              <a:gd name="connsiteY3" fmla="*/ 6350 h 1521459"/>
              <a:gd name="connsiteX4" fmla="*/ 6350 w 7702804"/>
              <a:gd name="connsiteY4" fmla="*/ 1515109 h 1521459"/>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7702804" h="1521459">
                <a:moveTo>
                  <a:pt x="6350" y="1515109"/>
                </a:moveTo>
                <a:lnTo>
                  <a:pt x="7696454" y="1515109"/>
                </a:lnTo>
                <a:lnTo>
                  <a:pt x="7696454" y="6350"/>
                </a:lnTo>
                <a:lnTo>
                  <a:pt x="6350" y="6350"/>
                </a:lnTo>
                <a:lnTo>
                  <a:pt x="6350" y="1515109"/>
                </a:lnTo>
              </a:path>
            </a:pathLst>
          </a:custGeom>
          <a:solidFill>
            <a:srgbClr val="000000">
              <a:alpha val="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Freeform 3"/>
          <p:cNvSpPr/>
          <p:nvPr/>
        </p:nvSpPr>
        <p:spPr>
          <a:xfrm>
            <a:off x="868680" y="3313176"/>
            <a:ext cx="1341120" cy="606552"/>
          </a:xfrm>
          <a:custGeom>
            <a:avLst/>
            <a:gdLst>
              <a:gd name="connsiteX0" fmla="*/ 0 w 1341120"/>
              <a:gd name="connsiteY0" fmla="*/ 606552 h 606552"/>
              <a:gd name="connsiteX1" fmla="*/ 1341120 w 1341120"/>
              <a:gd name="connsiteY1" fmla="*/ 606552 h 606552"/>
              <a:gd name="connsiteX2" fmla="*/ 1341120 w 1341120"/>
              <a:gd name="connsiteY2" fmla="*/ 0 h 606552"/>
              <a:gd name="connsiteX3" fmla="*/ 0 w 1341120"/>
              <a:gd name="connsiteY3" fmla="*/ 0 h 606552"/>
              <a:gd name="connsiteX4" fmla="*/ 0 w 1341120"/>
              <a:gd name="connsiteY4" fmla="*/ 606552 h 606552"/>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341120" h="606552">
                <a:moveTo>
                  <a:pt x="0" y="606552"/>
                </a:moveTo>
                <a:lnTo>
                  <a:pt x="1341120" y="606552"/>
                </a:lnTo>
                <a:lnTo>
                  <a:pt x="1341120" y="0"/>
                </a:lnTo>
                <a:lnTo>
                  <a:pt x="0" y="0"/>
                </a:lnTo>
                <a:lnTo>
                  <a:pt x="0" y="606552"/>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3"/>
          <p:cNvSpPr/>
          <p:nvPr/>
        </p:nvSpPr>
        <p:spPr>
          <a:xfrm>
            <a:off x="755650" y="2849626"/>
            <a:ext cx="7702804" cy="1518412"/>
          </a:xfrm>
          <a:custGeom>
            <a:avLst/>
            <a:gdLst>
              <a:gd name="connsiteX0" fmla="*/ 6350 w 7702804"/>
              <a:gd name="connsiteY0" fmla="*/ 1512062 h 1518412"/>
              <a:gd name="connsiteX1" fmla="*/ 7696454 w 7702804"/>
              <a:gd name="connsiteY1" fmla="*/ 1512062 h 1518412"/>
              <a:gd name="connsiteX2" fmla="*/ 7696454 w 7702804"/>
              <a:gd name="connsiteY2" fmla="*/ 6350 h 1518412"/>
              <a:gd name="connsiteX3" fmla="*/ 6350 w 7702804"/>
              <a:gd name="connsiteY3" fmla="*/ 6350 h 1518412"/>
              <a:gd name="connsiteX4" fmla="*/ 6350 w 7702804"/>
              <a:gd name="connsiteY4" fmla="*/ 1512062 h 1518412"/>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7702804" h="1518412">
                <a:moveTo>
                  <a:pt x="6350" y="1512062"/>
                </a:moveTo>
                <a:lnTo>
                  <a:pt x="7696454" y="1512062"/>
                </a:lnTo>
                <a:lnTo>
                  <a:pt x="7696454" y="6350"/>
                </a:lnTo>
                <a:lnTo>
                  <a:pt x="6350" y="6350"/>
                </a:lnTo>
                <a:lnTo>
                  <a:pt x="6350" y="1512062"/>
                </a:lnTo>
              </a:path>
            </a:pathLst>
          </a:custGeom>
          <a:solidFill>
            <a:srgbClr val="000000">
              <a:alpha val="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Freeform 3"/>
          <p:cNvSpPr/>
          <p:nvPr/>
        </p:nvSpPr>
        <p:spPr>
          <a:xfrm>
            <a:off x="847343" y="5029200"/>
            <a:ext cx="1341120" cy="606552"/>
          </a:xfrm>
          <a:custGeom>
            <a:avLst/>
            <a:gdLst>
              <a:gd name="connsiteX0" fmla="*/ 0 w 1341120"/>
              <a:gd name="connsiteY0" fmla="*/ 606552 h 606552"/>
              <a:gd name="connsiteX1" fmla="*/ 1341120 w 1341120"/>
              <a:gd name="connsiteY1" fmla="*/ 606552 h 606552"/>
              <a:gd name="connsiteX2" fmla="*/ 1341120 w 1341120"/>
              <a:gd name="connsiteY2" fmla="*/ 0 h 606552"/>
              <a:gd name="connsiteX3" fmla="*/ 0 w 1341120"/>
              <a:gd name="connsiteY3" fmla="*/ 0 h 606552"/>
              <a:gd name="connsiteX4" fmla="*/ 0 w 1341120"/>
              <a:gd name="connsiteY4" fmla="*/ 606552 h 606552"/>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341120" h="606552">
                <a:moveTo>
                  <a:pt x="0" y="606552"/>
                </a:moveTo>
                <a:lnTo>
                  <a:pt x="1341120" y="606552"/>
                </a:lnTo>
                <a:lnTo>
                  <a:pt x="1341120" y="0"/>
                </a:lnTo>
                <a:lnTo>
                  <a:pt x="0" y="0"/>
                </a:lnTo>
                <a:lnTo>
                  <a:pt x="0" y="606552"/>
                </a:lnTo>
              </a:path>
            </a:pathLst>
          </a:custGeom>
          <a:solidFill>
            <a:srgbClr val="FFFFFF">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Freeform 3"/>
          <p:cNvSpPr/>
          <p:nvPr/>
        </p:nvSpPr>
        <p:spPr>
          <a:xfrm>
            <a:off x="755650" y="4556506"/>
            <a:ext cx="7702804" cy="1521459"/>
          </a:xfrm>
          <a:custGeom>
            <a:avLst/>
            <a:gdLst>
              <a:gd name="connsiteX0" fmla="*/ 6350 w 7702804"/>
              <a:gd name="connsiteY0" fmla="*/ 1515109 h 1521459"/>
              <a:gd name="connsiteX1" fmla="*/ 7696454 w 7702804"/>
              <a:gd name="connsiteY1" fmla="*/ 1515109 h 1521459"/>
              <a:gd name="connsiteX2" fmla="*/ 7696454 w 7702804"/>
              <a:gd name="connsiteY2" fmla="*/ 6350 h 1521459"/>
              <a:gd name="connsiteX3" fmla="*/ 6350 w 7702804"/>
              <a:gd name="connsiteY3" fmla="*/ 6350 h 1521459"/>
              <a:gd name="connsiteX4" fmla="*/ 6350 w 7702804"/>
              <a:gd name="connsiteY4" fmla="*/ 1515109 h 1521459"/>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7702804" h="1521459">
                <a:moveTo>
                  <a:pt x="6350" y="1515109"/>
                </a:moveTo>
                <a:lnTo>
                  <a:pt x="7696454" y="1515109"/>
                </a:lnTo>
                <a:lnTo>
                  <a:pt x="7696454" y="6350"/>
                </a:lnTo>
                <a:lnTo>
                  <a:pt x="6350" y="6350"/>
                </a:lnTo>
                <a:lnTo>
                  <a:pt x="6350" y="1515109"/>
                </a:lnTo>
              </a:path>
            </a:pathLst>
          </a:custGeom>
          <a:solidFill>
            <a:srgbClr val="000000">
              <a:alpha val="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Freeform 3"/>
          <p:cNvSpPr/>
          <p:nvPr/>
        </p:nvSpPr>
        <p:spPr>
          <a:xfrm>
            <a:off x="114811" y="144398"/>
            <a:ext cx="598344" cy="608965"/>
          </a:xfrm>
          <a:custGeom>
            <a:avLst/>
            <a:gdLst>
              <a:gd name="connsiteX0" fmla="*/ 0 w 598344"/>
              <a:gd name="connsiteY0" fmla="*/ 125476 h 608965"/>
              <a:gd name="connsiteX1" fmla="*/ 598344 w 598344"/>
              <a:gd name="connsiteY1" fmla="*/ 0 h 608965"/>
              <a:gd name="connsiteX2" fmla="*/ 544813 w 598344"/>
              <a:gd name="connsiteY2" fmla="*/ 608965 h 608965"/>
              <a:gd name="connsiteX3" fmla="*/ 0 w 598344"/>
              <a:gd name="connsiteY3" fmla="*/ 125476 h 608965"/>
            </a:gdLst>
            <a:ahLst/>
            <a:cxnLst>
              <a:cxn ang="0">
                <a:pos x="connsiteX0" y="connsiteY0"/>
              </a:cxn>
              <a:cxn ang="1">
                <a:pos x="connsiteX1" y="connsiteY1"/>
              </a:cxn>
              <a:cxn ang="2">
                <a:pos x="connsiteX2" y="connsiteY2"/>
              </a:cxn>
              <a:cxn ang="3">
                <a:pos x="connsiteX3" y="connsiteY3"/>
              </a:cxn>
            </a:cxnLst>
            <a:rect l="l" t="t" r="r" b="b"/>
            <a:pathLst>
              <a:path w="598344" h="608965">
                <a:moveTo>
                  <a:pt x="0" y="125476"/>
                </a:moveTo>
                <a:lnTo>
                  <a:pt x="598344" y="0"/>
                </a:lnTo>
                <a:lnTo>
                  <a:pt x="544813" y="608965"/>
                </a:lnTo>
                <a:lnTo>
                  <a:pt x="0" y="125476"/>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3"/>
          <p:cNvSpPr/>
          <p:nvPr/>
        </p:nvSpPr>
        <p:spPr>
          <a:xfrm>
            <a:off x="310896" y="640079"/>
            <a:ext cx="274320" cy="216408"/>
          </a:xfrm>
          <a:custGeom>
            <a:avLst/>
            <a:gdLst>
              <a:gd name="connsiteX0" fmla="*/ 0 w 274320"/>
              <a:gd name="connsiteY0" fmla="*/ 216408 h 216408"/>
              <a:gd name="connsiteX1" fmla="*/ 137160 w 274320"/>
              <a:gd name="connsiteY1" fmla="*/ 0 h 216408"/>
              <a:gd name="connsiteX2" fmla="*/ 274320 w 274320"/>
              <a:gd name="connsiteY2" fmla="*/ 216408 h 216408"/>
              <a:gd name="connsiteX3" fmla="*/ 0 w 274320"/>
              <a:gd name="connsiteY3" fmla="*/ 216408 h 216408"/>
            </a:gdLst>
            <a:ahLst/>
            <a:cxnLst>
              <a:cxn ang="0">
                <a:pos x="connsiteX0" y="connsiteY0"/>
              </a:cxn>
              <a:cxn ang="1">
                <a:pos x="connsiteX1" y="connsiteY1"/>
              </a:cxn>
              <a:cxn ang="2">
                <a:pos x="connsiteX2" y="connsiteY2"/>
              </a:cxn>
              <a:cxn ang="3">
                <a:pos x="connsiteX3" y="connsiteY3"/>
              </a:cxn>
            </a:cxnLst>
            <a:rect l="l" t="t" r="r" b="b"/>
            <a:pathLst>
              <a:path w="274320" h="216408">
                <a:moveTo>
                  <a:pt x="0" y="216408"/>
                </a:moveTo>
                <a:lnTo>
                  <a:pt x="137160" y="0"/>
                </a:lnTo>
                <a:lnTo>
                  <a:pt x="274320" y="216408"/>
                </a:lnTo>
                <a:lnTo>
                  <a:pt x="0" y="216408"/>
                </a:lnTo>
              </a:path>
            </a:pathLst>
          </a:custGeom>
          <a:solidFill>
            <a:srgbClr val="005582">
              <a:alpha val="100000"/>
            </a:srgbClr>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27" name="Picture 3"/>
          <p:cNvPicPr>
            <a:picLocks noChangeAspect="1" noChangeArrowheads="1"/>
          </p:cNvPicPr>
          <p:nvPr/>
        </p:nvPicPr>
        <p:blipFill>
          <a:blip r:embed="rId2"/>
          <a:srcRect/>
          <a:stretch>
            <a:fillRect/>
          </a:stretch>
        </p:blipFill>
        <p:spPr bwMode="auto">
          <a:xfrm>
            <a:off x="0" y="6515100"/>
            <a:ext cx="1130300" cy="342900"/>
          </a:xfrm>
          <a:prstGeom prst="rect">
            <a:avLst/>
          </a:prstGeom>
          <a:noFill/>
        </p:spPr>
      </p:pic>
      <p:pic>
        <p:nvPicPr>
          <p:cNvPr id="13" name="Picture 3"/>
          <p:cNvPicPr>
            <a:picLocks noChangeAspect="1" noChangeArrowheads="1"/>
          </p:cNvPicPr>
          <p:nvPr/>
        </p:nvPicPr>
        <p:blipFill>
          <a:blip r:embed="rId3"/>
          <a:srcRect/>
          <a:stretch>
            <a:fillRect/>
          </a:stretch>
        </p:blipFill>
        <p:spPr bwMode="auto">
          <a:xfrm>
            <a:off x="6959600" y="1104900"/>
            <a:ext cx="1498600" cy="1524000"/>
          </a:xfrm>
          <a:prstGeom prst="rect">
            <a:avLst/>
          </a:prstGeom>
          <a:noFill/>
        </p:spPr>
      </p:pic>
      <p:pic>
        <p:nvPicPr>
          <p:cNvPr id="14" name="Picture 3"/>
          <p:cNvPicPr>
            <a:picLocks noChangeAspect="1" noChangeArrowheads="1"/>
          </p:cNvPicPr>
          <p:nvPr/>
        </p:nvPicPr>
        <p:blipFill>
          <a:blip r:embed="rId4"/>
          <a:srcRect/>
          <a:stretch>
            <a:fillRect/>
          </a:stretch>
        </p:blipFill>
        <p:spPr bwMode="auto">
          <a:xfrm>
            <a:off x="6959600" y="2844800"/>
            <a:ext cx="1498600" cy="1524000"/>
          </a:xfrm>
          <a:prstGeom prst="rect">
            <a:avLst/>
          </a:prstGeom>
          <a:noFill/>
        </p:spPr>
      </p:pic>
      <p:pic>
        <p:nvPicPr>
          <p:cNvPr id="15" name="Picture 3"/>
          <p:cNvPicPr>
            <a:picLocks noChangeAspect="1" noChangeArrowheads="1"/>
          </p:cNvPicPr>
          <p:nvPr/>
        </p:nvPicPr>
        <p:blipFill>
          <a:blip r:embed="rId5"/>
          <a:srcRect/>
          <a:stretch>
            <a:fillRect/>
          </a:stretch>
        </p:blipFill>
        <p:spPr bwMode="auto">
          <a:xfrm>
            <a:off x="6921500" y="4559300"/>
            <a:ext cx="1536700" cy="1511300"/>
          </a:xfrm>
          <a:prstGeom prst="rect">
            <a:avLst/>
          </a:prstGeom>
          <a:noFill/>
        </p:spPr>
      </p:pic>
      <p:sp>
        <p:nvSpPr>
          <p:cNvPr id="2" name="TextBox 1"/>
          <p:cNvSpPr txBox="1"/>
          <p:nvPr/>
        </p:nvSpPr>
        <p:spPr>
          <a:xfrm>
            <a:off x="927100" y="1841500"/>
            <a:ext cx="482600" cy="3898900"/>
          </a:xfrm>
          <a:prstGeom prst="rect">
            <a:avLst/>
          </a:prstGeom>
          <a:noFill/>
        </p:spPr>
        <p:txBody>
          <a:bodyPr wrap="none" lIns="0" tIns="0" rIns="0" rtlCol="0">
            <a:spAutoFit/>
          </a:bodyPr>
          <a:lstStyle/>
          <a:p>
            <a:pPr>
              <a:lnSpc>
                <a:spcPts val="3600"/>
              </a:lnSpc>
              <a:tabLst>
                <a:tab pos="25400" algn="l"/>
              </a:tabLst>
            </a:pPr>
            <a:r>
              <a:rPr lang="en-US" altLang="zh-CN" dirty="0"/>
              <a:t>	</a:t>
            </a:r>
            <a:r>
              <a:rPr lang="en-US" altLang="zh-CN" sz="3600" b="1" dirty="0">
                <a:solidFill>
                  <a:srgbClr val="3B3838"/>
                </a:solidFill>
                <a:latin typeface="Calibri" pitchFamily="18" charset="0"/>
                <a:cs typeface="Calibri" pitchFamily="18" charset="0"/>
              </a:rPr>
              <a:t>01</a:t>
            </a:r>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3600"/>
              </a:lnSpc>
              <a:tabLst>
                <a:tab pos="25400" algn="l"/>
              </a:tabLst>
            </a:pPr>
            <a:r>
              <a:rPr lang="en-US" altLang="zh-CN" dirty="0"/>
              <a:t>	</a:t>
            </a:r>
            <a:r>
              <a:rPr lang="en-US" altLang="zh-CN" sz="3600" b="1" dirty="0">
                <a:solidFill>
                  <a:srgbClr val="3B3838"/>
                </a:solidFill>
                <a:latin typeface="Calibri" pitchFamily="18" charset="0"/>
                <a:cs typeface="Calibri" pitchFamily="18" charset="0"/>
              </a:rPr>
              <a:t>02</a:t>
            </a:r>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4500"/>
              </a:lnSpc>
              <a:tabLst>
                <a:tab pos="25400" algn="l"/>
              </a:tabLst>
            </a:pPr>
            <a:r>
              <a:rPr lang="en-US" altLang="zh-CN" sz="3600" b="1" dirty="0">
                <a:solidFill>
                  <a:srgbClr val="3B3838"/>
                </a:solidFill>
                <a:latin typeface="Calibri" pitchFamily="18" charset="0"/>
                <a:cs typeface="Calibri" pitchFamily="18" charset="0"/>
              </a:rPr>
              <a:t>03</a:t>
            </a:r>
          </a:p>
        </p:txBody>
      </p:sp>
      <p:sp>
        <p:nvSpPr>
          <p:cNvPr id="16" name="TextBox 1"/>
          <p:cNvSpPr txBox="1"/>
          <p:nvPr/>
        </p:nvSpPr>
        <p:spPr>
          <a:xfrm>
            <a:off x="1701799" y="1841500"/>
            <a:ext cx="5998463" cy="4444807"/>
          </a:xfrm>
          <a:prstGeom prst="rect">
            <a:avLst/>
          </a:prstGeom>
          <a:noFill/>
        </p:spPr>
        <p:txBody>
          <a:bodyPr wrap="square" lIns="0" tIns="0" rIns="0" rtlCol="0">
            <a:spAutoFit/>
          </a:bodyPr>
          <a:lstStyle/>
          <a:p>
            <a:r>
              <a:rPr lang="en-US" altLang="zh-CN" dirty="0"/>
              <a:t>The colostrum used in </a:t>
            </a:r>
            <a:r>
              <a:rPr lang="en-US" altLang="zh-CN" dirty="0" err="1"/>
              <a:t>Seperex</a:t>
            </a:r>
            <a:r>
              <a:rPr lang="en-US" altLang="zh-CN" dirty="0"/>
              <a:t> CPC 20 is collected </a:t>
            </a:r>
          </a:p>
          <a:p>
            <a:r>
              <a:rPr lang="en-US" altLang="zh-CN" dirty="0"/>
              <a:t>within 48 hours after calving, then immediately frozen to preserve bioactive substances, and the frozen colostrum is processed in batches under strict hygiene protocols to ensure the highest quality is maintained.</a:t>
            </a:r>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900"/>
              </a:lnSpc>
              <a:tabLst/>
            </a:pPr>
            <a:r>
              <a:rPr lang="en-US" altLang="zh-CN" sz="1608" dirty="0">
                <a:solidFill>
                  <a:srgbClr val="005582"/>
                </a:solidFill>
                <a:latin typeface="바탕" pitchFamily="18" charset="0"/>
                <a:cs typeface="바탕" pitchFamily="18" charset="0"/>
              </a:rPr>
              <a:t>Maximum protein content</a:t>
            </a:r>
            <a:endParaRPr lang="en-US" altLang="zh-CN" dirty="0"/>
          </a:p>
          <a:p>
            <a:pPr>
              <a:lnSpc>
                <a:spcPts val="1000"/>
              </a:lnSpc>
            </a:pPr>
            <a:endParaRPr lang="en-US" altLang="zh-CN" dirty="0"/>
          </a:p>
          <a:p>
            <a:pPr>
              <a:lnSpc>
                <a:spcPts val="2000"/>
              </a:lnSpc>
              <a:tabLst/>
            </a:pPr>
            <a:r>
              <a:rPr lang="en-US" altLang="zh-CN" sz="1608" dirty="0">
                <a:solidFill>
                  <a:srgbClr val="595959"/>
                </a:solidFill>
                <a:latin typeface="Arial" pitchFamily="18" charset="0"/>
                <a:cs typeface="Arial" pitchFamily="18" charset="0"/>
              </a:rPr>
              <a:t>(Protein content: 85% or higher)</a:t>
            </a:r>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900"/>
              </a:lnSpc>
              <a:tabLst/>
            </a:pPr>
            <a:r>
              <a:rPr lang="en-US" altLang="zh-CN" sz="1610" dirty="0">
                <a:solidFill>
                  <a:srgbClr val="404040"/>
                </a:solidFill>
                <a:latin typeface="바탕" pitchFamily="18" charset="0"/>
                <a:cs typeface="바탕" pitchFamily="18" charset="0"/>
              </a:rPr>
              <a:t>IgG testing available through an accredited New Zealand certificate of analysis</a:t>
            </a:r>
            <a:endParaRPr lang="en-US" altLang="zh-CN" sz="1610" dirty="0">
              <a:solidFill>
                <a:srgbClr val="005582"/>
              </a:solidFill>
              <a:latin typeface="바탕" pitchFamily="18" charset="0"/>
              <a:cs typeface="바탕" pitchFamily="18" charset="0"/>
            </a:endParaRPr>
          </a:p>
          <a:p>
            <a:pPr>
              <a:lnSpc>
                <a:spcPts val="1000"/>
              </a:lnSpc>
            </a:pPr>
            <a:endParaRPr lang="en-US" altLang="zh-CN" dirty="0"/>
          </a:p>
          <a:p>
            <a:pPr>
              <a:lnSpc>
                <a:spcPts val="1000"/>
              </a:lnSpc>
            </a:pPr>
            <a:endParaRPr lang="en-US" altLang="zh-CN" dirty="0"/>
          </a:p>
          <a:p>
            <a:pPr>
              <a:lnSpc>
                <a:spcPts val="1800"/>
              </a:lnSpc>
              <a:tabLst/>
            </a:pPr>
            <a:r>
              <a:rPr lang="en-US" altLang="zh-CN" sz="1608" dirty="0">
                <a:solidFill>
                  <a:srgbClr val="005582"/>
                </a:solidFill>
                <a:latin typeface="Arial" pitchFamily="18" charset="0"/>
                <a:cs typeface="Arial" pitchFamily="18" charset="0"/>
              </a:rPr>
              <a:t>(</a:t>
            </a:r>
            <a:r>
              <a:rPr lang="en-US" altLang="ko-KR" sz="1600" dirty="0" err="1"/>
              <a:t>AsureQuality</a:t>
            </a:r>
            <a:r>
              <a:rPr lang="en-US" altLang="ko-KR" sz="1600" dirty="0"/>
              <a:t> certification</a:t>
            </a:r>
            <a:r>
              <a:rPr lang="en-US" altLang="zh-CN" sz="1608" dirty="0">
                <a:solidFill>
                  <a:srgbClr val="005582"/>
                </a:solidFill>
                <a:latin typeface="Arial" pitchFamily="18" charset="0"/>
                <a:cs typeface="Arial" pitchFamily="18" charset="0"/>
              </a:rPr>
              <a:t>)</a:t>
            </a:r>
          </a:p>
        </p:txBody>
      </p:sp>
      <p:sp>
        <p:nvSpPr>
          <p:cNvPr id="17" name="TextBox 1"/>
          <p:cNvSpPr txBox="1"/>
          <p:nvPr/>
        </p:nvSpPr>
        <p:spPr>
          <a:xfrm>
            <a:off x="825500" y="431800"/>
            <a:ext cx="6042232" cy="1225977"/>
          </a:xfrm>
          <a:prstGeom prst="rect">
            <a:avLst/>
          </a:prstGeom>
          <a:noFill/>
        </p:spPr>
        <p:txBody>
          <a:bodyPr wrap="none" lIns="0" tIns="0" rIns="0" rtlCol="0">
            <a:spAutoFit/>
          </a:bodyPr>
          <a:lstStyle/>
          <a:p>
            <a:pPr>
              <a:lnSpc>
                <a:spcPts val="2200"/>
              </a:lnSpc>
              <a:tabLst>
                <a:tab pos="876300" algn="l"/>
              </a:tabLst>
            </a:pPr>
            <a:r>
              <a:rPr lang="en-US" altLang="zh-CN" sz="1992" dirty="0">
                <a:solidFill>
                  <a:srgbClr val="000000"/>
                </a:solidFill>
                <a:latin typeface="Times New Roman" pitchFamily="18" charset="0"/>
                <a:cs typeface="Times New Roman" pitchFamily="18" charset="0"/>
              </a:rPr>
              <a:t>CPC</a:t>
            </a:r>
            <a:r>
              <a:rPr lang="en-US" altLang="zh-CN" sz="1992" dirty="0">
                <a:latin typeface="Times New Roman" pitchFamily="18" charset="0"/>
                <a:cs typeface="Times New Roman" pitchFamily="18" charset="0"/>
              </a:rPr>
              <a:t> </a:t>
            </a:r>
            <a:r>
              <a:rPr lang="en-US" altLang="zh-CN" sz="1992" dirty="0">
                <a:solidFill>
                  <a:srgbClr val="000000"/>
                </a:solidFill>
                <a:latin typeface="Times New Roman" pitchFamily="18" charset="0"/>
                <a:cs typeface="Times New Roman" pitchFamily="18" charset="0"/>
              </a:rPr>
              <a:t>20</a:t>
            </a:r>
            <a:r>
              <a:rPr lang="en-US" altLang="zh-CN" sz="1992" dirty="0">
                <a:latin typeface="Times New Roman" pitchFamily="18" charset="0"/>
                <a:cs typeface="Times New Roman" pitchFamily="18" charset="0"/>
              </a:rPr>
              <a:t>  </a:t>
            </a:r>
            <a:r>
              <a:rPr lang="en-US" altLang="zh-CN" sz="1992" dirty="0">
                <a:solidFill>
                  <a:srgbClr val="000000"/>
                </a:solidFill>
                <a:latin typeface="Times New Roman" pitchFamily="18" charset="0"/>
                <a:cs typeface="Times New Roman" pitchFamily="18" charset="0"/>
              </a:rPr>
              <a:t>(COLOSTRUM</a:t>
            </a:r>
            <a:r>
              <a:rPr lang="en-US" altLang="zh-CN" sz="1992" dirty="0">
                <a:latin typeface="Times New Roman" pitchFamily="18" charset="0"/>
                <a:cs typeface="Times New Roman" pitchFamily="18" charset="0"/>
              </a:rPr>
              <a:t>   </a:t>
            </a:r>
            <a:r>
              <a:rPr lang="en-US" altLang="zh-CN" sz="1992" dirty="0">
                <a:solidFill>
                  <a:srgbClr val="000000"/>
                </a:solidFill>
                <a:latin typeface="Times New Roman" pitchFamily="18" charset="0"/>
                <a:cs typeface="Times New Roman" pitchFamily="18" charset="0"/>
              </a:rPr>
              <a:t>PROTEIN</a:t>
            </a:r>
            <a:r>
              <a:rPr lang="en-US" altLang="zh-CN" sz="1992" dirty="0">
                <a:latin typeface="Times New Roman" pitchFamily="18" charset="0"/>
                <a:cs typeface="Times New Roman" pitchFamily="18" charset="0"/>
              </a:rPr>
              <a:t>   </a:t>
            </a:r>
            <a:r>
              <a:rPr lang="en-US" altLang="zh-CN" sz="1992" dirty="0">
                <a:solidFill>
                  <a:srgbClr val="000000"/>
                </a:solidFill>
                <a:latin typeface="Times New Roman" pitchFamily="18" charset="0"/>
                <a:cs typeface="Times New Roman" pitchFamily="18" charset="0"/>
              </a:rPr>
              <a:t>CONCENTRATE</a:t>
            </a:r>
            <a:r>
              <a:rPr lang="en-US" altLang="zh-CN" sz="1992" dirty="0">
                <a:latin typeface="Times New Roman" pitchFamily="18" charset="0"/>
                <a:cs typeface="Times New Roman" pitchFamily="18" charset="0"/>
              </a:rPr>
              <a:t> </a:t>
            </a:r>
            <a:r>
              <a:rPr lang="en-US" altLang="zh-CN" sz="1992" dirty="0">
                <a:solidFill>
                  <a:srgbClr val="000000"/>
                </a:solidFill>
                <a:latin typeface="Times New Roman" pitchFamily="18" charset="0"/>
                <a:cs typeface="Times New Roman" pitchFamily="18" charset="0"/>
              </a:rPr>
              <a:t>)</a:t>
            </a:r>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1000"/>
              </a:lnSpc>
            </a:pPr>
            <a:endParaRPr lang="en-US" altLang="zh-CN" dirty="0"/>
          </a:p>
          <a:p>
            <a:pPr>
              <a:lnSpc>
                <a:spcPts val="2000"/>
              </a:lnSpc>
              <a:tabLst>
                <a:tab pos="876300" algn="l"/>
              </a:tabLst>
            </a:pPr>
            <a:r>
              <a:rPr lang="en-US" altLang="zh-CN" dirty="0"/>
              <a:t>	</a:t>
            </a:r>
            <a:r>
              <a:rPr lang="en-US" altLang="ko-KR" sz="1600" dirty="0"/>
              <a:t>Colostrum milking time</a:t>
            </a:r>
            <a:endParaRPr lang="en-US" altLang="zh-CN" sz="1608" dirty="0">
              <a:solidFill>
                <a:srgbClr val="005582"/>
              </a:solidFill>
              <a:latin typeface="바탕" pitchFamily="18" charset="0"/>
              <a:cs typeface="바탕"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531</Words>
  <Application>Microsoft Office PowerPoint</Application>
  <PresentationFormat>화면 슬라이드 쇼(4:3)</PresentationFormat>
  <Paragraphs>116</Paragraphs>
  <Slides>6</Slides>
  <Notes>0</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6</vt:i4>
      </vt:variant>
    </vt:vector>
  </HeadingPairs>
  <TitlesOfParts>
    <vt:vector size="13" baseType="lpstr">
      <vt:lpstr>바탕</vt:lpstr>
      <vt:lpstr>휴먼모음T</vt:lpstr>
      <vt:lpstr>Arial</vt:lpstr>
      <vt:lpstr>Calibri</vt:lpstr>
      <vt:lpstr>Times New Roman</vt:lpstr>
      <vt:lpstr>Wingdings</vt:lpstr>
      <vt:lpstr>Office Theme</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이정하</cp:lastModifiedBy>
  <cp:revision>4</cp:revision>
  <dcterms:created xsi:type="dcterms:W3CDTF">2006-08-16T00:00:00Z</dcterms:created>
  <dcterms:modified xsi:type="dcterms:W3CDTF">2026-05-22T06:08:49Z</dcterms:modified>
</cp:coreProperties>
</file>